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57" r:id="rId3"/>
    <p:sldId id="258" r:id="rId4"/>
    <p:sldId id="264" r:id="rId5"/>
    <p:sldId id="270" r:id="rId6"/>
    <p:sldId id="263" r:id="rId7"/>
    <p:sldId id="261" r:id="rId8"/>
    <p:sldId id="268" r:id="rId9"/>
    <p:sldId id="260" r:id="rId10"/>
    <p:sldId id="271" r:id="rId11"/>
    <p:sldId id="262" r:id="rId12"/>
    <p:sldId id="273" r:id="rId13"/>
    <p:sldId id="267" r:id="rId14"/>
    <p:sldId id="259" r:id="rId15"/>
    <p:sldId id="265" r:id="rId16"/>
    <p:sldId id="269" r:id="rId17"/>
    <p:sldId id="266" r:id="rId18"/>
    <p:sldId id="27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pesh More" initials="RM" lastIdx="1" clrIdx="0">
    <p:extLst>
      <p:ext uri="{19B8F6BF-5375-455C-9EA6-DF929625EA0E}">
        <p15:presenceInfo xmlns:p15="http://schemas.microsoft.com/office/powerpoint/2012/main" userId="4d68bedab5a4eb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77C"/>
    <a:srgbClr val="A39DA1"/>
    <a:srgbClr val="3E725B"/>
    <a:srgbClr val="689C85"/>
    <a:srgbClr val="CFD0D5"/>
    <a:srgbClr val="D5D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4660"/>
  </p:normalViewPr>
  <p:slideViewPr>
    <p:cSldViewPr snapToGrid="0">
      <p:cViewPr varScale="1">
        <p:scale>
          <a:sx n="82" d="100"/>
          <a:sy n="82"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F5B45D-F533-4218-87D3-FF3BA76D35AB}"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n-IN"/>
        </a:p>
      </dgm:t>
    </dgm:pt>
    <dgm:pt modelId="{0C7A5EF5-36E3-4D53-B4F0-6B44D2768930}">
      <dgm:prSet phldrT="[Text]" custT="1"/>
      <dgm:spPr/>
      <dgm:t>
        <a:bodyPr/>
        <a:lstStyle/>
        <a:p>
          <a:pPr algn="ctr"/>
          <a:r>
            <a:rPr lang="en-US" sz="2400" dirty="0">
              <a:latin typeface="Bahnschrift" panose="020B0502040204020203" pitchFamily="34" charset="0"/>
            </a:rPr>
            <a:t>1. Data Acquisition</a:t>
          </a:r>
          <a:endParaRPr lang="en-IN" sz="2400" dirty="0">
            <a:latin typeface="Bahnschrift" panose="020B0502040204020203" pitchFamily="34" charset="0"/>
          </a:endParaRPr>
        </a:p>
      </dgm:t>
    </dgm:pt>
    <dgm:pt modelId="{0E430C41-05CE-43DD-8538-4013B972CE89}" type="parTrans" cxnId="{6F9ABBCE-CBC5-474A-B3A0-01FF4BCDB3A4}">
      <dgm:prSet/>
      <dgm:spPr/>
      <dgm:t>
        <a:bodyPr/>
        <a:lstStyle/>
        <a:p>
          <a:endParaRPr lang="en-IN"/>
        </a:p>
      </dgm:t>
    </dgm:pt>
    <dgm:pt modelId="{5DA8FDC9-EA9F-424C-9E8A-8662032C7855}" type="sibTrans" cxnId="{6F9ABBCE-CBC5-474A-B3A0-01FF4BCDB3A4}">
      <dgm:prSet/>
      <dgm:spPr/>
      <dgm:t>
        <a:bodyPr/>
        <a:lstStyle/>
        <a:p>
          <a:endParaRPr lang="en-IN"/>
        </a:p>
      </dgm:t>
    </dgm:pt>
    <dgm:pt modelId="{4CDDEA5E-552B-479E-AD8F-D43FBA8C388A}">
      <dgm:prSet phldrT="[Text]" custT="1"/>
      <dgm:spPr/>
      <dgm:t>
        <a:bodyPr/>
        <a:lstStyle/>
        <a:p>
          <a:pPr algn="ctr"/>
          <a:r>
            <a:rPr lang="en-US" sz="2400" dirty="0">
              <a:latin typeface="Bahnschrift" panose="020B0502040204020203" pitchFamily="34" charset="0"/>
            </a:rPr>
            <a:t>2. Preprocessing</a:t>
          </a:r>
          <a:endParaRPr lang="en-IN" sz="2400" dirty="0">
            <a:latin typeface="Bahnschrift" panose="020B0502040204020203" pitchFamily="34" charset="0"/>
          </a:endParaRPr>
        </a:p>
      </dgm:t>
    </dgm:pt>
    <dgm:pt modelId="{6B413582-05AE-4C23-80C5-97278333D420}" type="parTrans" cxnId="{CA753E86-F339-4645-BACC-1753D7B78D2A}">
      <dgm:prSet/>
      <dgm:spPr/>
      <dgm:t>
        <a:bodyPr/>
        <a:lstStyle/>
        <a:p>
          <a:endParaRPr lang="en-IN"/>
        </a:p>
      </dgm:t>
    </dgm:pt>
    <dgm:pt modelId="{735161E9-BE81-4BF7-8F3C-DCA4B03CD39D}" type="sibTrans" cxnId="{CA753E86-F339-4645-BACC-1753D7B78D2A}">
      <dgm:prSet/>
      <dgm:spPr/>
      <dgm:t>
        <a:bodyPr/>
        <a:lstStyle/>
        <a:p>
          <a:endParaRPr lang="en-IN"/>
        </a:p>
      </dgm:t>
    </dgm:pt>
    <dgm:pt modelId="{AD7E5661-A39D-48B5-8CE5-47E571352F5C}">
      <dgm:prSet custT="1"/>
      <dgm:spPr/>
      <dgm:t>
        <a:bodyPr/>
        <a:lstStyle/>
        <a:p>
          <a:pPr algn="ctr"/>
          <a:r>
            <a:rPr lang="en-US" sz="2400" dirty="0">
              <a:latin typeface="Bahnschrift" panose="020B0502040204020203" pitchFamily="34" charset="0"/>
            </a:rPr>
            <a:t>3. Model Development</a:t>
          </a:r>
          <a:endParaRPr lang="en-IN" sz="2400" dirty="0">
            <a:latin typeface="Bahnschrift" panose="020B0502040204020203" pitchFamily="34" charset="0"/>
          </a:endParaRPr>
        </a:p>
      </dgm:t>
    </dgm:pt>
    <dgm:pt modelId="{631C2B99-F262-4847-991A-C9689B88A93D}" type="parTrans" cxnId="{F79C2EFB-24FB-4965-A7B9-35DC6DA4AFF4}">
      <dgm:prSet/>
      <dgm:spPr/>
      <dgm:t>
        <a:bodyPr/>
        <a:lstStyle/>
        <a:p>
          <a:endParaRPr lang="en-IN"/>
        </a:p>
      </dgm:t>
    </dgm:pt>
    <dgm:pt modelId="{84DD2346-3BD4-4DEB-B1FA-366F7DA967B1}" type="sibTrans" cxnId="{F79C2EFB-24FB-4965-A7B9-35DC6DA4AFF4}">
      <dgm:prSet/>
      <dgm:spPr/>
      <dgm:t>
        <a:bodyPr/>
        <a:lstStyle/>
        <a:p>
          <a:endParaRPr lang="en-IN"/>
        </a:p>
      </dgm:t>
    </dgm:pt>
    <dgm:pt modelId="{F262E453-89DC-4C6A-8BB9-09BF41CAE800}">
      <dgm:prSet custT="1"/>
      <dgm:spPr/>
      <dgm:t>
        <a:bodyPr/>
        <a:lstStyle/>
        <a:p>
          <a:pPr algn="ctr"/>
          <a:r>
            <a:rPr lang="en-US" sz="2400" dirty="0">
              <a:latin typeface="Bahnschrift" panose="020B0502040204020203" pitchFamily="34" charset="0"/>
            </a:rPr>
            <a:t>4. Training Validation</a:t>
          </a:r>
          <a:endParaRPr lang="en-IN" sz="2400" dirty="0">
            <a:latin typeface="Bahnschrift" panose="020B0502040204020203" pitchFamily="34" charset="0"/>
          </a:endParaRPr>
        </a:p>
      </dgm:t>
    </dgm:pt>
    <dgm:pt modelId="{CFE906DA-3E02-4E27-B2B0-B6C1A930584A}" type="parTrans" cxnId="{EAE7A9FF-6718-45A3-930A-6C9D4BFB78B6}">
      <dgm:prSet/>
      <dgm:spPr/>
      <dgm:t>
        <a:bodyPr/>
        <a:lstStyle/>
        <a:p>
          <a:endParaRPr lang="en-IN"/>
        </a:p>
      </dgm:t>
    </dgm:pt>
    <dgm:pt modelId="{7D0FD3A1-5639-40C9-9BAB-9E384A7E75D6}" type="sibTrans" cxnId="{EAE7A9FF-6718-45A3-930A-6C9D4BFB78B6}">
      <dgm:prSet/>
      <dgm:spPr/>
      <dgm:t>
        <a:bodyPr/>
        <a:lstStyle/>
        <a:p>
          <a:endParaRPr lang="en-IN"/>
        </a:p>
      </dgm:t>
    </dgm:pt>
    <dgm:pt modelId="{08ED0437-405A-430A-989A-1C9DA23F2BD8}">
      <dgm:prSet custT="1"/>
      <dgm:spPr/>
      <dgm:t>
        <a:bodyPr/>
        <a:lstStyle/>
        <a:p>
          <a:pPr algn="ctr"/>
          <a:r>
            <a:rPr lang="en-US" sz="2400" dirty="0">
              <a:latin typeface="Bahnschrift" panose="020B0502040204020203" pitchFamily="34" charset="0"/>
            </a:rPr>
            <a:t>5. Testing and Evaluation</a:t>
          </a:r>
          <a:endParaRPr lang="en-IN" sz="2400" dirty="0">
            <a:latin typeface="Bahnschrift" panose="020B0502040204020203" pitchFamily="34" charset="0"/>
          </a:endParaRPr>
        </a:p>
      </dgm:t>
    </dgm:pt>
    <dgm:pt modelId="{3BC6DDFD-B14B-42AC-B8A5-F80B05202434}" type="parTrans" cxnId="{DCCD6299-C38A-4E15-A00C-353FEFD4F8CF}">
      <dgm:prSet/>
      <dgm:spPr/>
      <dgm:t>
        <a:bodyPr/>
        <a:lstStyle/>
        <a:p>
          <a:endParaRPr lang="en-IN"/>
        </a:p>
      </dgm:t>
    </dgm:pt>
    <dgm:pt modelId="{900B7AAE-B769-4C24-891E-28129F0F1FA4}" type="sibTrans" cxnId="{DCCD6299-C38A-4E15-A00C-353FEFD4F8CF}">
      <dgm:prSet/>
      <dgm:spPr/>
      <dgm:t>
        <a:bodyPr/>
        <a:lstStyle/>
        <a:p>
          <a:endParaRPr lang="en-IN"/>
        </a:p>
      </dgm:t>
    </dgm:pt>
    <dgm:pt modelId="{4F901CDA-1DB6-4E3F-993A-F13425B84594}" type="pres">
      <dgm:prSet presAssocID="{22F5B45D-F533-4218-87D3-FF3BA76D35AB}" presName="linear" presStyleCnt="0">
        <dgm:presLayoutVars>
          <dgm:animLvl val="lvl"/>
          <dgm:resizeHandles val="exact"/>
        </dgm:presLayoutVars>
      </dgm:prSet>
      <dgm:spPr/>
    </dgm:pt>
    <dgm:pt modelId="{41136A0A-BE1F-4A9D-968B-C3195B0CB86F}" type="pres">
      <dgm:prSet presAssocID="{0C7A5EF5-36E3-4D53-B4F0-6B44D2768930}" presName="parentText" presStyleLbl="node1" presStyleIdx="0" presStyleCnt="5" custLinFactY="-26894" custLinFactNeighborX="206" custLinFactNeighborY="-100000">
        <dgm:presLayoutVars>
          <dgm:chMax val="0"/>
          <dgm:bulletEnabled val="1"/>
        </dgm:presLayoutVars>
      </dgm:prSet>
      <dgm:spPr>
        <a:prstGeom prst="roundRect">
          <a:avLst/>
        </a:prstGeom>
      </dgm:spPr>
    </dgm:pt>
    <dgm:pt modelId="{FF2D90DA-130F-4B6C-AEC6-BD7814C22E9F}" type="pres">
      <dgm:prSet presAssocID="{5DA8FDC9-EA9F-424C-9E8A-8662032C7855}" presName="spacer" presStyleCnt="0"/>
      <dgm:spPr/>
    </dgm:pt>
    <dgm:pt modelId="{BF044E95-0DA0-4822-8F41-3204231D1304}" type="pres">
      <dgm:prSet presAssocID="{4CDDEA5E-552B-479E-AD8F-D43FBA8C388A}" presName="parentText" presStyleLbl="node1" presStyleIdx="1" presStyleCnt="5" custLinFactNeighborY="-17405">
        <dgm:presLayoutVars>
          <dgm:chMax val="0"/>
          <dgm:bulletEnabled val="1"/>
        </dgm:presLayoutVars>
      </dgm:prSet>
      <dgm:spPr>
        <a:prstGeom prst="roundRect">
          <a:avLst/>
        </a:prstGeom>
      </dgm:spPr>
    </dgm:pt>
    <dgm:pt modelId="{AA38D0BF-BA70-4884-86C3-018728C4E6ED}" type="pres">
      <dgm:prSet presAssocID="{735161E9-BE81-4BF7-8F3C-DCA4B03CD39D}" presName="spacer" presStyleCnt="0"/>
      <dgm:spPr/>
    </dgm:pt>
    <dgm:pt modelId="{18049942-E1D5-4F58-BF0D-1FCF6FD42CC5}" type="pres">
      <dgm:prSet presAssocID="{AD7E5661-A39D-48B5-8CE5-47E571352F5C}" presName="parentText" presStyleLbl="node1" presStyleIdx="2" presStyleCnt="5" custLinFactNeighborY="-8902">
        <dgm:presLayoutVars>
          <dgm:chMax val="0"/>
          <dgm:bulletEnabled val="1"/>
        </dgm:presLayoutVars>
      </dgm:prSet>
      <dgm:spPr>
        <a:prstGeom prst="roundRect">
          <a:avLst/>
        </a:prstGeom>
      </dgm:spPr>
    </dgm:pt>
    <dgm:pt modelId="{CC7C3937-2072-4FC7-9861-DA25CBCAF046}" type="pres">
      <dgm:prSet presAssocID="{84DD2346-3BD4-4DEB-B1FA-366F7DA967B1}" presName="spacer" presStyleCnt="0"/>
      <dgm:spPr/>
    </dgm:pt>
    <dgm:pt modelId="{B90C8681-B926-4E1B-A5BF-D99F3E531FC3}" type="pres">
      <dgm:prSet presAssocID="{F262E453-89DC-4C6A-8BB9-09BF41CAE800}" presName="parentText" presStyleLbl="node1" presStyleIdx="3" presStyleCnt="5" custLinFactNeighborX="103" custLinFactNeighborY="16291">
        <dgm:presLayoutVars>
          <dgm:chMax val="0"/>
          <dgm:bulletEnabled val="1"/>
        </dgm:presLayoutVars>
      </dgm:prSet>
      <dgm:spPr>
        <a:prstGeom prst="roundRect">
          <a:avLst/>
        </a:prstGeom>
      </dgm:spPr>
    </dgm:pt>
    <dgm:pt modelId="{603AC8ED-16B3-4658-A1D7-C042F0686998}" type="pres">
      <dgm:prSet presAssocID="{7D0FD3A1-5639-40C9-9BAB-9E384A7E75D6}" presName="spacer" presStyleCnt="0"/>
      <dgm:spPr/>
    </dgm:pt>
    <dgm:pt modelId="{B46FA447-57F0-4384-A099-F812130D826B}" type="pres">
      <dgm:prSet presAssocID="{08ED0437-405A-430A-989A-1C9DA23F2BD8}" presName="parentText" presStyleLbl="node1" presStyleIdx="4" presStyleCnt="5" custLinFactY="34204" custLinFactNeighborY="100000">
        <dgm:presLayoutVars>
          <dgm:chMax val="0"/>
          <dgm:bulletEnabled val="1"/>
        </dgm:presLayoutVars>
      </dgm:prSet>
      <dgm:spPr>
        <a:prstGeom prst="roundRect">
          <a:avLst/>
        </a:prstGeom>
      </dgm:spPr>
    </dgm:pt>
  </dgm:ptLst>
  <dgm:cxnLst>
    <dgm:cxn modelId="{2EC84143-9FED-4259-AE42-760D5E46CACF}" type="presOf" srcId="{AD7E5661-A39D-48B5-8CE5-47E571352F5C}" destId="{18049942-E1D5-4F58-BF0D-1FCF6FD42CC5}" srcOrd="0" destOrd="0" presId="urn:microsoft.com/office/officeart/2005/8/layout/vList2"/>
    <dgm:cxn modelId="{1BC68243-1CA0-4BA2-BB41-0BFD7C2B3E1A}" type="presOf" srcId="{22F5B45D-F533-4218-87D3-FF3BA76D35AB}" destId="{4F901CDA-1DB6-4E3F-993A-F13425B84594}" srcOrd="0" destOrd="0" presId="urn:microsoft.com/office/officeart/2005/8/layout/vList2"/>
    <dgm:cxn modelId="{CA753E86-F339-4645-BACC-1753D7B78D2A}" srcId="{22F5B45D-F533-4218-87D3-FF3BA76D35AB}" destId="{4CDDEA5E-552B-479E-AD8F-D43FBA8C388A}" srcOrd="1" destOrd="0" parTransId="{6B413582-05AE-4C23-80C5-97278333D420}" sibTransId="{735161E9-BE81-4BF7-8F3C-DCA4B03CD39D}"/>
    <dgm:cxn modelId="{992D5695-FEAD-42A2-96DC-AF630BF6BA89}" type="presOf" srcId="{0C7A5EF5-36E3-4D53-B4F0-6B44D2768930}" destId="{41136A0A-BE1F-4A9D-968B-C3195B0CB86F}" srcOrd="0" destOrd="0" presId="urn:microsoft.com/office/officeart/2005/8/layout/vList2"/>
    <dgm:cxn modelId="{DCCD6299-C38A-4E15-A00C-353FEFD4F8CF}" srcId="{22F5B45D-F533-4218-87D3-FF3BA76D35AB}" destId="{08ED0437-405A-430A-989A-1C9DA23F2BD8}" srcOrd="4" destOrd="0" parTransId="{3BC6DDFD-B14B-42AC-B8A5-F80B05202434}" sibTransId="{900B7AAE-B769-4C24-891E-28129F0F1FA4}"/>
    <dgm:cxn modelId="{EDD8CAB1-15CD-435B-AC3B-21BD658349FA}" type="presOf" srcId="{08ED0437-405A-430A-989A-1C9DA23F2BD8}" destId="{B46FA447-57F0-4384-A099-F812130D826B}" srcOrd="0" destOrd="0" presId="urn:microsoft.com/office/officeart/2005/8/layout/vList2"/>
    <dgm:cxn modelId="{6F9ABBCE-CBC5-474A-B3A0-01FF4BCDB3A4}" srcId="{22F5B45D-F533-4218-87D3-FF3BA76D35AB}" destId="{0C7A5EF5-36E3-4D53-B4F0-6B44D2768930}" srcOrd="0" destOrd="0" parTransId="{0E430C41-05CE-43DD-8538-4013B972CE89}" sibTransId="{5DA8FDC9-EA9F-424C-9E8A-8662032C7855}"/>
    <dgm:cxn modelId="{21B01AF0-BBAC-4FBF-90D6-E6475F027BC7}" type="presOf" srcId="{F262E453-89DC-4C6A-8BB9-09BF41CAE800}" destId="{B90C8681-B926-4E1B-A5BF-D99F3E531FC3}" srcOrd="0" destOrd="0" presId="urn:microsoft.com/office/officeart/2005/8/layout/vList2"/>
    <dgm:cxn modelId="{72F2C7F1-F43C-45A3-AEE0-748CCAC3A934}" type="presOf" srcId="{4CDDEA5E-552B-479E-AD8F-D43FBA8C388A}" destId="{BF044E95-0DA0-4822-8F41-3204231D1304}" srcOrd="0" destOrd="0" presId="urn:microsoft.com/office/officeart/2005/8/layout/vList2"/>
    <dgm:cxn modelId="{F79C2EFB-24FB-4965-A7B9-35DC6DA4AFF4}" srcId="{22F5B45D-F533-4218-87D3-FF3BA76D35AB}" destId="{AD7E5661-A39D-48B5-8CE5-47E571352F5C}" srcOrd="2" destOrd="0" parTransId="{631C2B99-F262-4847-991A-C9689B88A93D}" sibTransId="{84DD2346-3BD4-4DEB-B1FA-366F7DA967B1}"/>
    <dgm:cxn modelId="{EAE7A9FF-6718-45A3-930A-6C9D4BFB78B6}" srcId="{22F5B45D-F533-4218-87D3-FF3BA76D35AB}" destId="{F262E453-89DC-4C6A-8BB9-09BF41CAE800}" srcOrd="3" destOrd="0" parTransId="{CFE906DA-3E02-4E27-B2B0-B6C1A930584A}" sibTransId="{7D0FD3A1-5639-40C9-9BAB-9E384A7E75D6}"/>
    <dgm:cxn modelId="{1267B27C-0A62-4C5D-BFB4-470FF68AC2DD}" type="presParOf" srcId="{4F901CDA-1DB6-4E3F-993A-F13425B84594}" destId="{41136A0A-BE1F-4A9D-968B-C3195B0CB86F}" srcOrd="0" destOrd="0" presId="urn:microsoft.com/office/officeart/2005/8/layout/vList2"/>
    <dgm:cxn modelId="{2B0D1DD1-F395-427D-8225-8C5BA9309E1B}" type="presParOf" srcId="{4F901CDA-1DB6-4E3F-993A-F13425B84594}" destId="{FF2D90DA-130F-4B6C-AEC6-BD7814C22E9F}" srcOrd="1" destOrd="0" presId="urn:microsoft.com/office/officeart/2005/8/layout/vList2"/>
    <dgm:cxn modelId="{5FAB03A3-556D-4CE2-91FF-91DCB8590A24}" type="presParOf" srcId="{4F901CDA-1DB6-4E3F-993A-F13425B84594}" destId="{BF044E95-0DA0-4822-8F41-3204231D1304}" srcOrd="2" destOrd="0" presId="urn:microsoft.com/office/officeart/2005/8/layout/vList2"/>
    <dgm:cxn modelId="{E317A9B2-309E-4AF6-8070-F8324A91FAAF}" type="presParOf" srcId="{4F901CDA-1DB6-4E3F-993A-F13425B84594}" destId="{AA38D0BF-BA70-4884-86C3-018728C4E6ED}" srcOrd="3" destOrd="0" presId="urn:microsoft.com/office/officeart/2005/8/layout/vList2"/>
    <dgm:cxn modelId="{FF2F7959-BAEA-4691-96EE-A7C5CCFE9C9A}" type="presParOf" srcId="{4F901CDA-1DB6-4E3F-993A-F13425B84594}" destId="{18049942-E1D5-4F58-BF0D-1FCF6FD42CC5}" srcOrd="4" destOrd="0" presId="urn:microsoft.com/office/officeart/2005/8/layout/vList2"/>
    <dgm:cxn modelId="{72C4F705-B314-425A-807B-ABF7112B70C4}" type="presParOf" srcId="{4F901CDA-1DB6-4E3F-993A-F13425B84594}" destId="{CC7C3937-2072-4FC7-9861-DA25CBCAF046}" srcOrd="5" destOrd="0" presId="urn:microsoft.com/office/officeart/2005/8/layout/vList2"/>
    <dgm:cxn modelId="{74AA5276-3F37-4762-9BE0-9D1D8FBFCBF0}" type="presParOf" srcId="{4F901CDA-1DB6-4E3F-993A-F13425B84594}" destId="{B90C8681-B926-4E1B-A5BF-D99F3E531FC3}" srcOrd="6" destOrd="0" presId="urn:microsoft.com/office/officeart/2005/8/layout/vList2"/>
    <dgm:cxn modelId="{9DEC26D7-C75F-4812-88F2-0DBF1F4FA627}" type="presParOf" srcId="{4F901CDA-1DB6-4E3F-993A-F13425B84594}" destId="{603AC8ED-16B3-4658-A1D7-C042F0686998}" srcOrd="7" destOrd="0" presId="urn:microsoft.com/office/officeart/2005/8/layout/vList2"/>
    <dgm:cxn modelId="{448C5E7D-7EAC-41E9-A5C4-61589033F165}" type="presParOf" srcId="{4F901CDA-1DB6-4E3F-993A-F13425B84594}" destId="{B46FA447-57F0-4384-A099-F812130D826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001D9-FC30-4E71-AC6E-BD98CFF7AE13}" type="doc">
      <dgm:prSet loTypeId="urn:microsoft.com/office/officeart/2005/8/layout/hierarchy1" loCatId="hierarchy" qsTypeId="urn:microsoft.com/office/officeart/2005/8/quickstyle/3d4" qsCatId="3D" csTypeId="urn:microsoft.com/office/officeart/2005/8/colors/colorful1" csCatId="colorful" phldr="1"/>
      <dgm:spPr/>
      <dgm:t>
        <a:bodyPr/>
        <a:lstStyle/>
        <a:p>
          <a:endParaRPr lang="en-IN"/>
        </a:p>
      </dgm:t>
    </dgm:pt>
    <dgm:pt modelId="{1A037941-A204-4982-AB21-D7ED9D931F21}">
      <dgm:prSet phldrT="[Text]" custT="1"/>
      <dgm:spPr/>
      <dgm:t>
        <a:bodyPr/>
        <a:lstStyle/>
        <a:p>
          <a:r>
            <a:rPr lang="en-US" sz="2000" dirty="0">
              <a:latin typeface="Bahnschrift" panose="020B0502040204020203" pitchFamily="34" charset="0"/>
            </a:rPr>
            <a:t>Data</a:t>
          </a:r>
        </a:p>
        <a:p>
          <a:r>
            <a:rPr lang="en-US" sz="2000" dirty="0">
              <a:latin typeface="Bahnschrift" panose="020B0502040204020203" pitchFamily="34" charset="0"/>
            </a:rPr>
            <a:t>100%</a:t>
          </a:r>
          <a:endParaRPr lang="en-IN" sz="2000" dirty="0">
            <a:latin typeface="Bahnschrift" panose="020B0502040204020203" pitchFamily="34" charset="0"/>
          </a:endParaRPr>
        </a:p>
      </dgm:t>
    </dgm:pt>
    <dgm:pt modelId="{AED3165A-92CA-40CC-AFBB-B58A78E62444}" type="parTrans" cxnId="{1267AF43-2659-49EA-9E82-AEAE7F23FD33}">
      <dgm:prSet/>
      <dgm:spPr/>
      <dgm:t>
        <a:bodyPr/>
        <a:lstStyle/>
        <a:p>
          <a:endParaRPr lang="en-IN"/>
        </a:p>
      </dgm:t>
    </dgm:pt>
    <dgm:pt modelId="{EA120A2F-E795-41B5-B193-AE0C330966C7}" type="sibTrans" cxnId="{1267AF43-2659-49EA-9E82-AEAE7F23FD33}">
      <dgm:prSet/>
      <dgm:spPr/>
      <dgm:t>
        <a:bodyPr/>
        <a:lstStyle/>
        <a:p>
          <a:endParaRPr lang="en-IN"/>
        </a:p>
      </dgm:t>
    </dgm:pt>
    <dgm:pt modelId="{FE2D2C84-1A1E-4762-B3E6-33C3AD98BA90}">
      <dgm:prSet phldrT="[Text]" custT="1"/>
      <dgm:spPr/>
      <dgm:t>
        <a:bodyPr/>
        <a:lstStyle/>
        <a:p>
          <a:r>
            <a:rPr lang="en-US" sz="2000" dirty="0"/>
            <a:t>Train</a:t>
          </a:r>
        </a:p>
        <a:p>
          <a:r>
            <a:rPr lang="en-US" sz="2000" dirty="0"/>
            <a:t>80%</a:t>
          </a:r>
          <a:endParaRPr lang="en-IN" sz="2000" dirty="0"/>
        </a:p>
      </dgm:t>
    </dgm:pt>
    <dgm:pt modelId="{95213259-318C-4D3F-B518-DCF35C6C7930}" type="parTrans" cxnId="{4DB340DB-6AF2-44AD-BDC6-2093BE0775E8}">
      <dgm:prSet/>
      <dgm:spPr/>
      <dgm:t>
        <a:bodyPr/>
        <a:lstStyle/>
        <a:p>
          <a:endParaRPr lang="en-IN"/>
        </a:p>
      </dgm:t>
    </dgm:pt>
    <dgm:pt modelId="{9CD49127-9120-4617-AB42-1B7B4BA55F87}" type="sibTrans" cxnId="{4DB340DB-6AF2-44AD-BDC6-2093BE0775E8}">
      <dgm:prSet/>
      <dgm:spPr/>
      <dgm:t>
        <a:bodyPr/>
        <a:lstStyle/>
        <a:p>
          <a:endParaRPr lang="en-IN"/>
        </a:p>
      </dgm:t>
    </dgm:pt>
    <dgm:pt modelId="{CCC7A21B-EC17-4770-B1D1-3A370C3BC512}">
      <dgm:prSet phldrT="[Text]" custT="1"/>
      <dgm:spPr/>
      <dgm:t>
        <a:bodyPr/>
        <a:lstStyle/>
        <a:p>
          <a:r>
            <a:rPr lang="en-US" sz="2000" dirty="0"/>
            <a:t>Model</a:t>
          </a:r>
        </a:p>
        <a:p>
          <a:r>
            <a:rPr lang="en-IN" sz="2000" dirty="0"/>
            <a:t>80%</a:t>
          </a:r>
        </a:p>
      </dgm:t>
    </dgm:pt>
    <dgm:pt modelId="{F207B043-FE3F-42EB-8DF2-0867B623C9D4}" type="parTrans" cxnId="{E9BE00BB-16CC-43EF-83D3-9A8D3F851250}">
      <dgm:prSet/>
      <dgm:spPr/>
      <dgm:t>
        <a:bodyPr/>
        <a:lstStyle/>
        <a:p>
          <a:endParaRPr lang="en-IN"/>
        </a:p>
      </dgm:t>
    </dgm:pt>
    <dgm:pt modelId="{A27A506B-37F0-4A66-A08C-E85DB3E78D8A}" type="sibTrans" cxnId="{E9BE00BB-16CC-43EF-83D3-9A8D3F851250}">
      <dgm:prSet/>
      <dgm:spPr/>
      <dgm:t>
        <a:bodyPr/>
        <a:lstStyle/>
        <a:p>
          <a:endParaRPr lang="en-IN"/>
        </a:p>
      </dgm:t>
    </dgm:pt>
    <dgm:pt modelId="{60C7DBC0-F7B3-44C2-AC89-7C21687BD785}">
      <dgm:prSet phldrT="[Text]" custT="1"/>
      <dgm:spPr/>
      <dgm:t>
        <a:bodyPr/>
        <a:lstStyle/>
        <a:p>
          <a:r>
            <a:rPr lang="en-US" sz="2000" dirty="0"/>
            <a:t>Validation</a:t>
          </a:r>
        </a:p>
        <a:p>
          <a:r>
            <a:rPr lang="en-US" sz="2000" dirty="0"/>
            <a:t>20%</a:t>
          </a:r>
          <a:endParaRPr lang="en-IN" sz="2000" dirty="0"/>
        </a:p>
      </dgm:t>
    </dgm:pt>
    <dgm:pt modelId="{3B52F6EB-1B1B-4EAA-B41A-A67CC4E9FED7}" type="parTrans" cxnId="{9F59501E-A607-4B14-8047-DEE6704E995D}">
      <dgm:prSet/>
      <dgm:spPr/>
      <dgm:t>
        <a:bodyPr/>
        <a:lstStyle/>
        <a:p>
          <a:endParaRPr lang="en-IN"/>
        </a:p>
      </dgm:t>
    </dgm:pt>
    <dgm:pt modelId="{E269F117-A00D-4E52-ADA5-1CA9C5967F96}" type="sibTrans" cxnId="{9F59501E-A607-4B14-8047-DEE6704E995D}">
      <dgm:prSet/>
      <dgm:spPr/>
      <dgm:t>
        <a:bodyPr/>
        <a:lstStyle/>
        <a:p>
          <a:endParaRPr lang="en-IN"/>
        </a:p>
      </dgm:t>
    </dgm:pt>
    <dgm:pt modelId="{AFB09BE0-D303-4EF0-9C15-C8B2C8055B3F}">
      <dgm:prSet phldrT="[Text]" custT="1"/>
      <dgm:spPr/>
      <dgm:t>
        <a:bodyPr/>
        <a:lstStyle/>
        <a:p>
          <a:r>
            <a:rPr lang="en-US" sz="2000" dirty="0"/>
            <a:t>Test</a:t>
          </a:r>
        </a:p>
        <a:p>
          <a:r>
            <a:rPr lang="en-US" sz="2000" dirty="0"/>
            <a:t>20%</a:t>
          </a:r>
          <a:endParaRPr lang="en-IN" sz="2000" dirty="0"/>
        </a:p>
      </dgm:t>
    </dgm:pt>
    <dgm:pt modelId="{35F82918-29E5-4909-AA74-4EAAA1E1D85E}" type="parTrans" cxnId="{18C314F1-204A-4401-828F-76DEE626F588}">
      <dgm:prSet/>
      <dgm:spPr/>
      <dgm:t>
        <a:bodyPr/>
        <a:lstStyle/>
        <a:p>
          <a:endParaRPr lang="en-IN"/>
        </a:p>
      </dgm:t>
    </dgm:pt>
    <dgm:pt modelId="{90425989-2C93-47A6-824D-B364B47BF57D}" type="sibTrans" cxnId="{18C314F1-204A-4401-828F-76DEE626F588}">
      <dgm:prSet/>
      <dgm:spPr/>
      <dgm:t>
        <a:bodyPr/>
        <a:lstStyle/>
        <a:p>
          <a:endParaRPr lang="en-IN"/>
        </a:p>
      </dgm:t>
    </dgm:pt>
    <dgm:pt modelId="{DBE21EBF-C4B4-46EC-A7F8-285DF44004F9}" type="pres">
      <dgm:prSet presAssocID="{8F4001D9-FC30-4E71-AC6E-BD98CFF7AE13}" presName="hierChild1" presStyleCnt="0">
        <dgm:presLayoutVars>
          <dgm:chPref val="1"/>
          <dgm:dir/>
          <dgm:animOne val="branch"/>
          <dgm:animLvl val="lvl"/>
          <dgm:resizeHandles/>
        </dgm:presLayoutVars>
      </dgm:prSet>
      <dgm:spPr/>
    </dgm:pt>
    <dgm:pt modelId="{4937C247-D19E-4145-A985-20BF8C76801F}" type="pres">
      <dgm:prSet presAssocID="{1A037941-A204-4982-AB21-D7ED9D931F21}" presName="hierRoot1" presStyleCnt="0"/>
      <dgm:spPr/>
    </dgm:pt>
    <dgm:pt modelId="{0569963C-FA7C-48BC-B540-F20943D4DD6B}" type="pres">
      <dgm:prSet presAssocID="{1A037941-A204-4982-AB21-D7ED9D931F21}" presName="composite" presStyleCnt="0"/>
      <dgm:spPr/>
    </dgm:pt>
    <dgm:pt modelId="{ADE0A9C7-A2E5-4C4C-8310-92A9F394FEFD}" type="pres">
      <dgm:prSet presAssocID="{1A037941-A204-4982-AB21-D7ED9D931F21}" presName="background" presStyleLbl="node0" presStyleIdx="0" presStyleCnt="1"/>
      <dgm:spPr/>
    </dgm:pt>
    <dgm:pt modelId="{10ED7A23-DE26-404C-8951-F931D1BDAE17}" type="pres">
      <dgm:prSet presAssocID="{1A037941-A204-4982-AB21-D7ED9D931F21}" presName="text" presStyleLbl="fgAcc0" presStyleIdx="0" presStyleCnt="1">
        <dgm:presLayoutVars>
          <dgm:chPref val="3"/>
        </dgm:presLayoutVars>
      </dgm:prSet>
      <dgm:spPr/>
    </dgm:pt>
    <dgm:pt modelId="{81B6C77B-6659-4C98-9BFC-E948577E83E3}" type="pres">
      <dgm:prSet presAssocID="{1A037941-A204-4982-AB21-D7ED9D931F21}" presName="hierChild2" presStyleCnt="0"/>
      <dgm:spPr/>
    </dgm:pt>
    <dgm:pt modelId="{DC6501A3-7C07-4278-AAE1-DD4B3084EC6A}" type="pres">
      <dgm:prSet presAssocID="{95213259-318C-4D3F-B518-DCF35C6C7930}" presName="Name10" presStyleLbl="parChTrans1D2" presStyleIdx="0" presStyleCnt="2"/>
      <dgm:spPr/>
    </dgm:pt>
    <dgm:pt modelId="{A18BB12B-917C-4974-B432-90823519E229}" type="pres">
      <dgm:prSet presAssocID="{FE2D2C84-1A1E-4762-B3E6-33C3AD98BA90}" presName="hierRoot2" presStyleCnt="0"/>
      <dgm:spPr/>
    </dgm:pt>
    <dgm:pt modelId="{7B1E6CD8-92A8-4071-9DE9-96E036323ECF}" type="pres">
      <dgm:prSet presAssocID="{FE2D2C84-1A1E-4762-B3E6-33C3AD98BA90}" presName="composite2" presStyleCnt="0"/>
      <dgm:spPr/>
    </dgm:pt>
    <dgm:pt modelId="{B0E0682C-AEA3-4734-912C-F15FF6829C3F}" type="pres">
      <dgm:prSet presAssocID="{FE2D2C84-1A1E-4762-B3E6-33C3AD98BA90}" presName="background2" presStyleLbl="node2" presStyleIdx="0" presStyleCnt="2"/>
      <dgm:spPr/>
    </dgm:pt>
    <dgm:pt modelId="{A08EA13F-C291-481B-BFB2-C552E25A7DD1}" type="pres">
      <dgm:prSet presAssocID="{FE2D2C84-1A1E-4762-B3E6-33C3AD98BA90}" presName="text2" presStyleLbl="fgAcc2" presStyleIdx="0" presStyleCnt="2">
        <dgm:presLayoutVars>
          <dgm:chPref val="3"/>
        </dgm:presLayoutVars>
      </dgm:prSet>
      <dgm:spPr/>
    </dgm:pt>
    <dgm:pt modelId="{A614D817-D96A-421E-B000-5123B395A4DC}" type="pres">
      <dgm:prSet presAssocID="{FE2D2C84-1A1E-4762-B3E6-33C3AD98BA90}" presName="hierChild3" presStyleCnt="0"/>
      <dgm:spPr/>
    </dgm:pt>
    <dgm:pt modelId="{8CA06C92-C5E9-47BC-A97C-9BC2A7CDDB0C}" type="pres">
      <dgm:prSet presAssocID="{F207B043-FE3F-42EB-8DF2-0867B623C9D4}" presName="Name17" presStyleLbl="parChTrans1D3" presStyleIdx="0" presStyleCnt="2"/>
      <dgm:spPr/>
    </dgm:pt>
    <dgm:pt modelId="{557384C2-CF55-4AC8-B3C4-10BF15EB95F3}" type="pres">
      <dgm:prSet presAssocID="{CCC7A21B-EC17-4770-B1D1-3A370C3BC512}" presName="hierRoot3" presStyleCnt="0"/>
      <dgm:spPr/>
    </dgm:pt>
    <dgm:pt modelId="{3FDEC45A-B61D-4C32-901F-DF7CC0263FF1}" type="pres">
      <dgm:prSet presAssocID="{CCC7A21B-EC17-4770-B1D1-3A370C3BC512}" presName="composite3" presStyleCnt="0"/>
      <dgm:spPr/>
    </dgm:pt>
    <dgm:pt modelId="{E1370D4D-621E-40BB-9D47-CC445CF5CC18}" type="pres">
      <dgm:prSet presAssocID="{CCC7A21B-EC17-4770-B1D1-3A370C3BC512}" presName="background3" presStyleLbl="node3" presStyleIdx="0" presStyleCnt="2"/>
      <dgm:spPr/>
    </dgm:pt>
    <dgm:pt modelId="{28567E7A-ACF8-42E9-99E3-A363A6583BC0}" type="pres">
      <dgm:prSet presAssocID="{CCC7A21B-EC17-4770-B1D1-3A370C3BC512}" presName="text3" presStyleLbl="fgAcc3" presStyleIdx="0" presStyleCnt="2">
        <dgm:presLayoutVars>
          <dgm:chPref val="3"/>
        </dgm:presLayoutVars>
      </dgm:prSet>
      <dgm:spPr/>
    </dgm:pt>
    <dgm:pt modelId="{E985D7AE-8151-4159-BC15-239156FE1085}" type="pres">
      <dgm:prSet presAssocID="{CCC7A21B-EC17-4770-B1D1-3A370C3BC512}" presName="hierChild4" presStyleCnt="0"/>
      <dgm:spPr/>
    </dgm:pt>
    <dgm:pt modelId="{8C6BEA04-6EB3-472E-9544-C1C7ED8B71CC}" type="pres">
      <dgm:prSet presAssocID="{3B52F6EB-1B1B-4EAA-B41A-A67CC4E9FED7}" presName="Name17" presStyleLbl="parChTrans1D3" presStyleIdx="1" presStyleCnt="2"/>
      <dgm:spPr/>
    </dgm:pt>
    <dgm:pt modelId="{D37A3F5E-0947-49B5-AC6F-41EDE402D8C0}" type="pres">
      <dgm:prSet presAssocID="{60C7DBC0-F7B3-44C2-AC89-7C21687BD785}" presName="hierRoot3" presStyleCnt="0"/>
      <dgm:spPr/>
    </dgm:pt>
    <dgm:pt modelId="{F1E2D20A-218E-480C-A4F8-3C3F9B2579A5}" type="pres">
      <dgm:prSet presAssocID="{60C7DBC0-F7B3-44C2-AC89-7C21687BD785}" presName="composite3" presStyleCnt="0"/>
      <dgm:spPr/>
    </dgm:pt>
    <dgm:pt modelId="{6353C2FD-94C7-47EA-8076-11E4460AEB53}" type="pres">
      <dgm:prSet presAssocID="{60C7DBC0-F7B3-44C2-AC89-7C21687BD785}" presName="background3" presStyleLbl="node3" presStyleIdx="1" presStyleCnt="2"/>
      <dgm:spPr/>
    </dgm:pt>
    <dgm:pt modelId="{4BAA95BC-26A0-4BF8-9AA4-CE25E4C3A3AF}" type="pres">
      <dgm:prSet presAssocID="{60C7DBC0-F7B3-44C2-AC89-7C21687BD785}" presName="text3" presStyleLbl="fgAcc3" presStyleIdx="1" presStyleCnt="2">
        <dgm:presLayoutVars>
          <dgm:chPref val="3"/>
        </dgm:presLayoutVars>
      </dgm:prSet>
      <dgm:spPr/>
    </dgm:pt>
    <dgm:pt modelId="{8CF53636-DEA8-44DB-BAF3-11EA7E1B1546}" type="pres">
      <dgm:prSet presAssocID="{60C7DBC0-F7B3-44C2-AC89-7C21687BD785}" presName="hierChild4" presStyleCnt="0"/>
      <dgm:spPr/>
    </dgm:pt>
    <dgm:pt modelId="{2A499F41-D171-42C6-97DD-8C8781223798}" type="pres">
      <dgm:prSet presAssocID="{35F82918-29E5-4909-AA74-4EAAA1E1D85E}" presName="Name10" presStyleLbl="parChTrans1D2" presStyleIdx="1" presStyleCnt="2"/>
      <dgm:spPr/>
    </dgm:pt>
    <dgm:pt modelId="{32C90BFF-6E62-4E75-8988-D6C740E931EE}" type="pres">
      <dgm:prSet presAssocID="{AFB09BE0-D303-4EF0-9C15-C8B2C8055B3F}" presName="hierRoot2" presStyleCnt="0"/>
      <dgm:spPr/>
    </dgm:pt>
    <dgm:pt modelId="{9171FD1E-073A-404E-BE7C-AC6015B28D7F}" type="pres">
      <dgm:prSet presAssocID="{AFB09BE0-D303-4EF0-9C15-C8B2C8055B3F}" presName="composite2" presStyleCnt="0"/>
      <dgm:spPr/>
    </dgm:pt>
    <dgm:pt modelId="{964B79E0-CC0B-4C70-B760-439C08AED057}" type="pres">
      <dgm:prSet presAssocID="{AFB09BE0-D303-4EF0-9C15-C8B2C8055B3F}" presName="background2" presStyleLbl="node2" presStyleIdx="1" presStyleCnt="2"/>
      <dgm:spPr/>
    </dgm:pt>
    <dgm:pt modelId="{CD58866C-B63F-48B6-A0E0-C67A854AADD7}" type="pres">
      <dgm:prSet presAssocID="{AFB09BE0-D303-4EF0-9C15-C8B2C8055B3F}" presName="text2" presStyleLbl="fgAcc2" presStyleIdx="1" presStyleCnt="2">
        <dgm:presLayoutVars>
          <dgm:chPref val="3"/>
        </dgm:presLayoutVars>
      </dgm:prSet>
      <dgm:spPr/>
    </dgm:pt>
    <dgm:pt modelId="{92D79BD8-D530-4770-B582-3F6230282520}" type="pres">
      <dgm:prSet presAssocID="{AFB09BE0-D303-4EF0-9C15-C8B2C8055B3F}" presName="hierChild3" presStyleCnt="0"/>
      <dgm:spPr/>
    </dgm:pt>
  </dgm:ptLst>
  <dgm:cxnLst>
    <dgm:cxn modelId="{A3800C15-4492-430A-93EB-0341E0EEC019}" type="presOf" srcId="{3B52F6EB-1B1B-4EAA-B41A-A67CC4E9FED7}" destId="{8C6BEA04-6EB3-472E-9544-C1C7ED8B71CC}" srcOrd="0" destOrd="0" presId="urn:microsoft.com/office/officeart/2005/8/layout/hierarchy1"/>
    <dgm:cxn modelId="{9F59501E-A607-4B14-8047-DEE6704E995D}" srcId="{FE2D2C84-1A1E-4762-B3E6-33C3AD98BA90}" destId="{60C7DBC0-F7B3-44C2-AC89-7C21687BD785}" srcOrd="1" destOrd="0" parTransId="{3B52F6EB-1B1B-4EAA-B41A-A67CC4E9FED7}" sibTransId="{E269F117-A00D-4E52-ADA5-1CA9C5967F96}"/>
    <dgm:cxn modelId="{490AED27-E8D3-4530-AE55-B6053F61ECCD}" type="presOf" srcId="{AFB09BE0-D303-4EF0-9C15-C8B2C8055B3F}" destId="{CD58866C-B63F-48B6-A0E0-C67A854AADD7}" srcOrd="0" destOrd="0" presId="urn:microsoft.com/office/officeart/2005/8/layout/hierarchy1"/>
    <dgm:cxn modelId="{0A190A2C-86CA-4152-98FC-1A2171A24871}" type="presOf" srcId="{60C7DBC0-F7B3-44C2-AC89-7C21687BD785}" destId="{4BAA95BC-26A0-4BF8-9AA4-CE25E4C3A3AF}" srcOrd="0" destOrd="0" presId="urn:microsoft.com/office/officeart/2005/8/layout/hierarchy1"/>
    <dgm:cxn modelId="{1267AF43-2659-49EA-9E82-AEAE7F23FD33}" srcId="{8F4001D9-FC30-4E71-AC6E-BD98CFF7AE13}" destId="{1A037941-A204-4982-AB21-D7ED9D931F21}" srcOrd="0" destOrd="0" parTransId="{AED3165A-92CA-40CC-AFBB-B58A78E62444}" sibTransId="{EA120A2F-E795-41B5-B193-AE0C330966C7}"/>
    <dgm:cxn modelId="{B3437474-8F0F-4E71-BA01-DF5AD71C701C}" type="presOf" srcId="{CCC7A21B-EC17-4770-B1D1-3A370C3BC512}" destId="{28567E7A-ACF8-42E9-99E3-A363A6583BC0}" srcOrd="0" destOrd="0" presId="urn:microsoft.com/office/officeart/2005/8/layout/hierarchy1"/>
    <dgm:cxn modelId="{F4A68183-EC2E-47DB-AB28-87593A826C88}" type="presOf" srcId="{8F4001D9-FC30-4E71-AC6E-BD98CFF7AE13}" destId="{DBE21EBF-C4B4-46EC-A7F8-285DF44004F9}" srcOrd="0" destOrd="0" presId="urn:microsoft.com/office/officeart/2005/8/layout/hierarchy1"/>
    <dgm:cxn modelId="{E987A7B9-60A5-43A3-8B2F-D68201CA4FEA}" type="presOf" srcId="{95213259-318C-4D3F-B518-DCF35C6C7930}" destId="{DC6501A3-7C07-4278-AAE1-DD4B3084EC6A}" srcOrd="0" destOrd="0" presId="urn:microsoft.com/office/officeart/2005/8/layout/hierarchy1"/>
    <dgm:cxn modelId="{E9BE00BB-16CC-43EF-83D3-9A8D3F851250}" srcId="{FE2D2C84-1A1E-4762-B3E6-33C3AD98BA90}" destId="{CCC7A21B-EC17-4770-B1D1-3A370C3BC512}" srcOrd="0" destOrd="0" parTransId="{F207B043-FE3F-42EB-8DF2-0867B623C9D4}" sibTransId="{A27A506B-37F0-4A66-A08C-E85DB3E78D8A}"/>
    <dgm:cxn modelId="{983FF4C0-2771-4D35-A2B8-C7FE0AF5430D}" type="presOf" srcId="{FE2D2C84-1A1E-4762-B3E6-33C3AD98BA90}" destId="{A08EA13F-C291-481B-BFB2-C552E25A7DD1}" srcOrd="0" destOrd="0" presId="urn:microsoft.com/office/officeart/2005/8/layout/hierarchy1"/>
    <dgm:cxn modelId="{623377C8-2EAE-43EE-AA9E-8B7B3519C3A0}" type="presOf" srcId="{35F82918-29E5-4909-AA74-4EAAA1E1D85E}" destId="{2A499F41-D171-42C6-97DD-8C8781223798}" srcOrd="0" destOrd="0" presId="urn:microsoft.com/office/officeart/2005/8/layout/hierarchy1"/>
    <dgm:cxn modelId="{4DB340DB-6AF2-44AD-BDC6-2093BE0775E8}" srcId="{1A037941-A204-4982-AB21-D7ED9D931F21}" destId="{FE2D2C84-1A1E-4762-B3E6-33C3AD98BA90}" srcOrd="0" destOrd="0" parTransId="{95213259-318C-4D3F-B518-DCF35C6C7930}" sibTransId="{9CD49127-9120-4617-AB42-1B7B4BA55F87}"/>
    <dgm:cxn modelId="{E51B9DDF-7EBA-4FF2-AE7D-92822E2E02BB}" type="presOf" srcId="{F207B043-FE3F-42EB-8DF2-0867B623C9D4}" destId="{8CA06C92-C5E9-47BC-A97C-9BC2A7CDDB0C}" srcOrd="0" destOrd="0" presId="urn:microsoft.com/office/officeart/2005/8/layout/hierarchy1"/>
    <dgm:cxn modelId="{197202EF-1662-44F4-92EC-576EA9E53C7D}" type="presOf" srcId="{1A037941-A204-4982-AB21-D7ED9D931F21}" destId="{10ED7A23-DE26-404C-8951-F931D1BDAE17}" srcOrd="0" destOrd="0" presId="urn:microsoft.com/office/officeart/2005/8/layout/hierarchy1"/>
    <dgm:cxn modelId="{18C314F1-204A-4401-828F-76DEE626F588}" srcId="{1A037941-A204-4982-AB21-D7ED9D931F21}" destId="{AFB09BE0-D303-4EF0-9C15-C8B2C8055B3F}" srcOrd="1" destOrd="0" parTransId="{35F82918-29E5-4909-AA74-4EAAA1E1D85E}" sibTransId="{90425989-2C93-47A6-824D-B364B47BF57D}"/>
    <dgm:cxn modelId="{BE39788F-EBEF-41C8-A236-F1227F6BB1C7}" type="presParOf" srcId="{DBE21EBF-C4B4-46EC-A7F8-285DF44004F9}" destId="{4937C247-D19E-4145-A985-20BF8C76801F}" srcOrd="0" destOrd="0" presId="urn:microsoft.com/office/officeart/2005/8/layout/hierarchy1"/>
    <dgm:cxn modelId="{505968BE-D02F-4FFE-BC8B-7D66A65DF73D}" type="presParOf" srcId="{4937C247-D19E-4145-A985-20BF8C76801F}" destId="{0569963C-FA7C-48BC-B540-F20943D4DD6B}" srcOrd="0" destOrd="0" presId="urn:microsoft.com/office/officeart/2005/8/layout/hierarchy1"/>
    <dgm:cxn modelId="{485CD35D-AC5E-4229-B9BC-D61891D44F31}" type="presParOf" srcId="{0569963C-FA7C-48BC-B540-F20943D4DD6B}" destId="{ADE0A9C7-A2E5-4C4C-8310-92A9F394FEFD}" srcOrd="0" destOrd="0" presId="urn:microsoft.com/office/officeart/2005/8/layout/hierarchy1"/>
    <dgm:cxn modelId="{A9E2F4E5-E01D-4A4D-BFDE-2853F21FB44B}" type="presParOf" srcId="{0569963C-FA7C-48BC-B540-F20943D4DD6B}" destId="{10ED7A23-DE26-404C-8951-F931D1BDAE17}" srcOrd="1" destOrd="0" presId="urn:microsoft.com/office/officeart/2005/8/layout/hierarchy1"/>
    <dgm:cxn modelId="{B51A2E01-99D6-4C29-B58A-5CD401813655}" type="presParOf" srcId="{4937C247-D19E-4145-A985-20BF8C76801F}" destId="{81B6C77B-6659-4C98-9BFC-E948577E83E3}" srcOrd="1" destOrd="0" presId="urn:microsoft.com/office/officeart/2005/8/layout/hierarchy1"/>
    <dgm:cxn modelId="{5E1E46DE-F448-4C41-8352-A3C6E4C21EDB}" type="presParOf" srcId="{81B6C77B-6659-4C98-9BFC-E948577E83E3}" destId="{DC6501A3-7C07-4278-AAE1-DD4B3084EC6A}" srcOrd="0" destOrd="0" presId="urn:microsoft.com/office/officeart/2005/8/layout/hierarchy1"/>
    <dgm:cxn modelId="{E9B3EE3D-B8B1-4CEC-8FB5-7C2359F411A1}" type="presParOf" srcId="{81B6C77B-6659-4C98-9BFC-E948577E83E3}" destId="{A18BB12B-917C-4974-B432-90823519E229}" srcOrd="1" destOrd="0" presId="urn:microsoft.com/office/officeart/2005/8/layout/hierarchy1"/>
    <dgm:cxn modelId="{6E2EE362-2BC9-4B63-B77E-A505C5C16DFD}" type="presParOf" srcId="{A18BB12B-917C-4974-B432-90823519E229}" destId="{7B1E6CD8-92A8-4071-9DE9-96E036323ECF}" srcOrd="0" destOrd="0" presId="urn:microsoft.com/office/officeart/2005/8/layout/hierarchy1"/>
    <dgm:cxn modelId="{88061906-2E06-4EF9-BE8C-81478C67DC02}" type="presParOf" srcId="{7B1E6CD8-92A8-4071-9DE9-96E036323ECF}" destId="{B0E0682C-AEA3-4734-912C-F15FF6829C3F}" srcOrd="0" destOrd="0" presId="urn:microsoft.com/office/officeart/2005/8/layout/hierarchy1"/>
    <dgm:cxn modelId="{D4EE1585-055E-4133-93C6-2B0D395C7910}" type="presParOf" srcId="{7B1E6CD8-92A8-4071-9DE9-96E036323ECF}" destId="{A08EA13F-C291-481B-BFB2-C552E25A7DD1}" srcOrd="1" destOrd="0" presId="urn:microsoft.com/office/officeart/2005/8/layout/hierarchy1"/>
    <dgm:cxn modelId="{5AA9E2F5-459D-4C92-91D6-EAE1C61C77E1}" type="presParOf" srcId="{A18BB12B-917C-4974-B432-90823519E229}" destId="{A614D817-D96A-421E-B000-5123B395A4DC}" srcOrd="1" destOrd="0" presId="urn:microsoft.com/office/officeart/2005/8/layout/hierarchy1"/>
    <dgm:cxn modelId="{2CBC8FD3-A638-4E51-A6D6-BED721A66A07}" type="presParOf" srcId="{A614D817-D96A-421E-B000-5123B395A4DC}" destId="{8CA06C92-C5E9-47BC-A97C-9BC2A7CDDB0C}" srcOrd="0" destOrd="0" presId="urn:microsoft.com/office/officeart/2005/8/layout/hierarchy1"/>
    <dgm:cxn modelId="{2F671092-AF7C-419F-9770-267B86ED642D}" type="presParOf" srcId="{A614D817-D96A-421E-B000-5123B395A4DC}" destId="{557384C2-CF55-4AC8-B3C4-10BF15EB95F3}" srcOrd="1" destOrd="0" presId="urn:microsoft.com/office/officeart/2005/8/layout/hierarchy1"/>
    <dgm:cxn modelId="{3055F7FB-D6E3-4009-95AF-3EF280B4B483}" type="presParOf" srcId="{557384C2-CF55-4AC8-B3C4-10BF15EB95F3}" destId="{3FDEC45A-B61D-4C32-901F-DF7CC0263FF1}" srcOrd="0" destOrd="0" presId="urn:microsoft.com/office/officeart/2005/8/layout/hierarchy1"/>
    <dgm:cxn modelId="{77568539-113E-4AC3-83BD-003FF354316C}" type="presParOf" srcId="{3FDEC45A-B61D-4C32-901F-DF7CC0263FF1}" destId="{E1370D4D-621E-40BB-9D47-CC445CF5CC18}" srcOrd="0" destOrd="0" presId="urn:microsoft.com/office/officeart/2005/8/layout/hierarchy1"/>
    <dgm:cxn modelId="{52E19725-50FF-4C62-8A6F-F452495162CC}" type="presParOf" srcId="{3FDEC45A-B61D-4C32-901F-DF7CC0263FF1}" destId="{28567E7A-ACF8-42E9-99E3-A363A6583BC0}" srcOrd="1" destOrd="0" presId="urn:microsoft.com/office/officeart/2005/8/layout/hierarchy1"/>
    <dgm:cxn modelId="{BFD90B96-25AC-436D-95DA-DB70A8759647}" type="presParOf" srcId="{557384C2-CF55-4AC8-B3C4-10BF15EB95F3}" destId="{E985D7AE-8151-4159-BC15-239156FE1085}" srcOrd="1" destOrd="0" presId="urn:microsoft.com/office/officeart/2005/8/layout/hierarchy1"/>
    <dgm:cxn modelId="{908034A4-A464-4175-BD77-8F6DEAD13DD0}" type="presParOf" srcId="{A614D817-D96A-421E-B000-5123B395A4DC}" destId="{8C6BEA04-6EB3-472E-9544-C1C7ED8B71CC}" srcOrd="2" destOrd="0" presId="urn:microsoft.com/office/officeart/2005/8/layout/hierarchy1"/>
    <dgm:cxn modelId="{07AFA52D-4535-423E-8D74-D64243DCBE54}" type="presParOf" srcId="{A614D817-D96A-421E-B000-5123B395A4DC}" destId="{D37A3F5E-0947-49B5-AC6F-41EDE402D8C0}" srcOrd="3" destOrd="0" presId="urn:microsoft.com/office/officeart/2005/8/layout/hierarchy1"/>
    <dgm:cxn modelId="{C715972D-04B4-40DC-9F50-EE90E6F3AF41}" type="presParOf" srcId="{D37A3F5E-0947-49B5-AC6F-41EDE402D8C0}" destId="{F1E2D20A-218E-480C-A4F8-3C3F9B2579A5}" srcOrd="0" destOrd="0" presId="urn:microsoft.com/office/officeart/2005/8/layout/hierarchy1"/>
    <dgm:cxn modelId="{3F4F8FB4-0884-4DD7-AEFE-1F18277254C0}" type="presParOf" srcId="{F1E2D20A-218E-480C-A4F8-3C3F9B2579A5}" destId="{6353C2FD-94C7-47EA-8076-11E4460AEB53}" srcOrd="0" destOrd="0" presId="urn:microsoft.com/office/officeart/2005/8/layout/hierarchy1"/>
    <dgm:cxn modelId="{72F74563-789B-4BD8-A47F-873F76CBCA3F}" type="presParOf" srcId="{F1E2D20A-218E-480C-A4F8-3C3F9B2579A5}" destId="{4BAA95BC-26A0-4BF8-9AA4-CE25E4C3A3AF}" srcOrd="1" destOrd="0" presId="urn:microsoft.com/office/officeart/2005/8/layout/hierarchy1"/>
    <dgm:cxn modelId="{172752E3-3D76-48D3-9F22-12DF911C542E}" type="presParOf" srcId="{D37A3F5E-0947-49B5-AC6F-41EDE402D8C0}" destId="{8CF53636-DEA8-44DB-BAF3-11EA7E1B1546}" srcOrd="1" destOrd="0" presId="urn:microsoft.com/office/officeart/2005/8/layout/hierarchy1"/>
    <dgm:cxn modelId="{A479B291-0586-4135-80B9-E871A9603D0B}" type="presParOf" srcId="{81B6C77B-6659-4C98-9BFC-E948577E83E3}" destId="{2A499F41-D171-42C6-97DD-8C8781223798}" srcOrd="2" destOrd="0" presId="urn:microsoft.com/office/officeart/2005/8/layout/hierarchy1"/>
    <dgm:cxn modelId="{2BB52EBF-B06A-4BA1-9FAC-E50319CE1F29}" type="presParOf" srcId="{81B6C77B-6659-4C98-9BFC-E948577E83E3}" destId="{32C90BFF-6E62-4E75-8988-D6C740E931EE}" srcOrd="3" destOrd="0" presId="urn:microsoft.com/office/officeart/2005/8/layout/hierarchy1"/>
    <dgm:cxn modelId="{C34D8ABD-08B6-4B1E-B065-1344CD050609}" type="presParOf" srcId="{32C90BFF-6E62-4E75-8988-D6C740E931EE}" destId="{9171FD1E-073A-404E-BE7C-AC6015B28D7F}" srcOrd="0" destOrd="0" presId="urn:microsoft.com/office/officeart/2005/8/layout/hierarchy1"/>
    <dgm:cxn modelId="{7BA3073C-D7DC-4A40-A018-B415E6C9926C}" type="presParOf" srcId="{9171FD1E-073A-404E-BE7C-AC6015B28D7F}" destId="{964B79E0-CC0B-4C70-B760-439C08AED057}" srcOrd="0" destOrd="0" presId="urn:microsoft.com/office/officeart/2005/8/layout/hierarchy1"/>
    <dgm:cxn modelId="{54A05D50-B9F8-403C-84A8-670EE8D78AF8}" type="presParOf" srcId="{9171FD1E-073A-404E-BE7C-AC6015B28D7F}" destId="{CD58866C-B63F-48B6-A0E0-C67A854AADD7}" srcOrd="1" destOrd="0" presId="urn:microsoft.com/office/officeart/2005/8/layout/hierarchy1"/>
    <dgm:cxn modelId="{A29FBE39-00FB-4D5F-8519-411AE987A07E}" type="presParOf" srcId="{32C90BFF-6E62-4E75-8988-D6C740E931EE}" destId="{92D79BD8-D530-4770-B582-3F6230282520}" srcOrd="1" destOrd="0" presId="urn:microsoft.com/office/officeart/2005/8/layout/hierarchy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36A0A-BE1F-4A9D-968B-C3195B0CB86F}">
      <dsp:nvSpPr>
        <dsp:cNvPr id="0" name=""/>
        <dsp:cNvSpPr/>
      </dsp:nvSpPr>
      <dsp:spPr>
        <a:xfrm>
          <a:off x="0" y="0"/>
          <a:ext cx="4637721" cy="78624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Bahnschrift" panose="020B0502040204020203" pitchFamily="34" charset="0"/>
            </a:rPr>
            <a:t>1. Data Acquisition</a:t>
          </a:r>
          <a:endParaRPr lang="en-IN" sz="2400" kern="1200" dirty="0">
            <a:latin typeface="Bahnschrift" panose="020B0502040204020203" pitchFamily="34" charset="0"/>
          </a:endParaRPr>
        </a:p>
      </dsp:txBody>
      <dsp:txXfrm>
        <a:off x="38381" y="38381"/>
        <a:ext cx="4560959" cy="709478"/>
      </dsp:txXfrm>
    </dsp:sp>
    <dsp:sp modelId="{BF044E95-0DA0-4822-8F41-3204231D1304}">
      <dsp:nvSpPr>
        <dsp:cNvPr id="0" name=""/>
        <dsp:cNvSpPr/>
      </dsp:nvSpPr>
      <dsp:spPr>
        <a:xfrm>
          <a:off x="0" y="929334"/>
          <a:ext cx="4637721" cy="786240"/>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Bahnschrift" panose="020B0502040204020203" pitchFamily="34" charset="0"/>
            </a:rPr>
            <a:t>2. Preprocessing</a:t>
          </a:r>
          <a:endParaRPr lang="en-IN" sz="2400" kern="1200" dirty="0">
            <a:latin typeface="Bahnschrift" panose="020B0502040204020203" pitchFamily="34" charset="0"/>
          </a:endParaRPr>
        </a:p>
      </dsp:txBody>
      <dsp:txXfrm>
        <a:off x="38381" y="967715"/>
        <a:ext cx="4560959" cy="709478"/>
      </dsp:txXfrm>
    </dsp:sp>
    <dsp:sp modelId="{18049942-E1D5-4F58-BF0D-1FCF6FD42CC5}">
      <dsp:nvSpPr>
        <dsp:cNvPr id="0" name=""/>
        <dsp:cNvSpPr/>
      </dsp:nvSpPr>
      <dsp:spPr>
        <a:xfrm>
          <a:off x="0" y="1846819"/>
          <a:ext cx="4637721" cy="78624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Bahnschrift" panose="020B0502040204020203" pitchFamily="34" charset="0"/>
            </a:rPr>
            <a:t>3. Model Development</a:t>
          </a:r>
          <a:endParaRPr lang="en-IN" sz="2400" kern="1200" dirty="0">
            <a:latin typeface="Bahnschrift" panose="020B0502040204020203" pitchFamily="34" charset="0"/>
          </a:endParaRPr>
        </a:p>
      </dsp:txBody>
      <dsp:txXfrm>
        <a:off x="38381" y="1885200"/>
        <a:ext cx="4560959" cy="709478"/>
      </dsp:txXfrm>
    </dsp:sp>
    <dsp:sp modelId="{B90C8681-B926-4E1B-A5BF-D99F3E531FC3}">
      <dsp:nvSpPr>
        <dsp:cNvPr id="0" name=""/>
        <dsp:cNvSpPr/>
      </dsp:nvSpPr>
      <dsp:spPr>
        <a:xfrm>
          <a:off x="0" y="2784493"/>
          <a:ext cx="4637721" cy="78624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Bahnschrift" panose="020B0502040204020203" pitchFamily="34" charset="0"/>
            </a:rPr>
            <a:t>4. Training Validation</a:t>
          </a:r>
          <a:endParaRPr lang="en-IN" sz="2400" kern="1200" dirty="0">
            <a:latin typeface="Bahnschrift" panose="020B0502040204020203" pitchFamily="34" charset="0"/>
          </a:endParaRPr>
        </a:p>
      </dsp:txBody>
      <dsp:txXfrm>
        <a:off x="38381" y="2822874"/>
        <a:ext cx="4560959" cy="709478"/>
      </dsp:txXfrm>
    </dsp:sp>
    <dsp:sp modelId="{B46FA447-57F0-4384-A099-F812130D826B}">
      <dsp:nvSpPr>
        <dsp:cNvPr id="0" name=""/>
        <dsp:cNvSpPr/>
      </dsp:nvSpPr>
      <dsp:spPr>
        <a:xfrm>
          <a:off x="0" y="3715175"/>
          <a:ext cx="4637721" cy="786240"/>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Bahnschrift" panose="020B0502040204020203" pitchFamily="34" charset="0"/>
            </a:rPr>
            <a:t>5. Testing and Evaluation</a:t>
          </a:r>
          <a:endParaRPr lang="en-IN" sz="2400" kern="1200" dirty="0">
            <a:latin typeface="Bahnschrift" panose="020B0502040204020203" pitchFamily="34" charset="0"/>
          </a:endParaRPr>
        </a:p>
      </dsp:txBody>
      <dsp:txXfrm>
        <a:off x="38381" y="3753556"/>
        <a:ext cx="4560959" cy="709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99F41-D171-42C6-97DD-8C8781223798}">
      <dsp:nvSpPr>
        <dsp:cNvPr id="0" name=""/>
        <dsp:cNvSpPr/>
      </dsp:nvSpPr>
      <dsp:spPr>
        <a:xfrm>
          <a:off x="2758653" y="2203407"/>
          <a:ext cx="977977" cy="465428"/>
        </a:xfrm>
        <a:custGeom>
          <a:avLst/>
          <a:gdLst/>
          <a:ahLst/>
          <a:cxnLst/>
          <a:rect l="0" t="0" r="0" b="0"/>
          <a:pathLst>
            <a:path>
              <a:moveTo>
                <a:pt x="0" y="0"/>
              </a:moveTo>
              <a:lnTo>
                <a:pt x="0" y="317176"/>
              </a:lnTo>
              <a:lnTo>
                <a:pt x="977977" y="317176"/>
              </a:lnTo>
              <a:lnTo>
                <a:pt x="977977" y="465428"/>
              </a:lnTo>
            </a:path>
          </a:pathLst>
        </a:cu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C6BEA04-6EB3-472E-9544-C1C7ED8B71CC}">
      <dsp:nvSpPr>
        <dsp:cNvPr id="0" name=""/>
        <dsp:cNvSpPr/>
      </dsp:nvSpPr>
      <dsp:spPr>
        <a:xfrm>
          <a:off x="1780675" y="3685044"/>
          <a:ext cx="977977" cy="465428"/>
        </a:xfrm>
        <a:custGeom>
          <a:avLst/>
          <a:gdLst/>
          <a:ahLst/>
          <a:cxnLst/>
          <a:rect l="0" t="0" r="0" b="0"/>
          <a:pathLst>
            <a:path>
              <a:moveTo>
                <a:pt x="0" y="0"/>
              </a:moveTo>
              <a:lnTo>
                <a:pt x="0" y="317176"/>
              </a:lnTo>
              <a:lnTo>
                <a:pt x="977977" y="317176"/>
              </a:lnTo>
              <a:lnTo>
                <a:pt x="977977" y="465428"/>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CA06C92-C5E9-47BC-A97C-9BC2A7CDDB0C}">
      <dsp:nvSpPr>
        <dsp:cNvPr id="0" name=""/>
        <dsp:cNvSpPr/>
      </dsp:nvSpPr>
      <dsp:spPr>
        <a:xfrm>
          <a:off x="802697" y="3685044"/>
          <a:ext cx="977977" cy="465428"/>
        </a:xfrm>
        <a:custGeom>
          <a:avLst/>
          <a:gdLst/>
          <a:ahLst/>
          <a:cxnLst/>
          <a:rect l="0" t="0" r="0" b="0"/>
          <a:pathLst>
            <a:path>
              <a:moveTo>
                <a:pt x="977977" y="0"/>
              </a:moveTo>
              <a:lnTo>
                <a:pt x="977977" y="317176"/>
              </a:lnTo>
              <a:lnTo>
                <a:pt x="0" y="317176"/>
              </a:lnTo>
              <a:lnTo>
                <a:pt x="0" y="465428"/>
              </a:lnTo>
            </a:path>
          </a:pathLst>
        </a:custGeom>
        <a:noFill/>
        <a:ln w="12700" cap="flat" cmpd="sng" algn="ctr">
          <a:solidFill>
            <a:schemeClr val="accent3">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C6501A3-7C07-4278-AAE1-DD4B3084EC6A}">
      <dsp:nvSpPr>
        <dsp:cNvPr id="0" name=""/>
        <dsp:cNvSpPr/>
      </dsp:nvSpPr>
      <dsp:spPr>
        <a:xfrm>
          <a:off x="1780675" y="2203407"/>
          <a:ext cx="977977" cy="465428"/>
        </a:xfrm>
        <a:custGeom>
          <a:avLst/>
          <a:gdLst/>
          <a:ahLst/>
          <a:cxnLst/>
          <a:rect l="0" t="0" r="0" b="0"/>
          <a:pathLst>
            <a:path>
              <a:moveTo>
                <a:pt x="977977" y="0"/>
              </a:moveTo>
              <a:lnTo>
                <a:pt x="977977" y="317176"/>
              </a:lnTo>
              <a:lnTo>
                <a:pt x="0" y="317176"/>
              </a:lnTo>
              <a:lnTo>
                <a:pt x="0" y="465428"/>
              </a:lnTo>
            </a:path>
          </a:pathLst>
        </a:cu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DE0A9C7-A2E5-4C4C-8310-92A9F394FEFD}">
      <dsp:nvSpPr>
        <dsp:cNvPr id="0" name=""/>
        <dsp:cNvSpPr/>
      </dsp:nvSpPr>
      <dsp:spPr>
        <a:xfrm>
          <a:off x="1958489" y="1187199"/>
          <a:ext cx="1600327" cy="1016208"/>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10ED7A23-DE26-404C-8951-F931D1BDAE17}">
      <dsp:nvSpPr>
        <dsp:cNvPr id="0" name=""/>
        <dsp:cNvSpPr/>
      </dsp:nvSpPr>
      <dsp:spPr>
        <a:xfrm>
          <a:off x="2136303" y="1356123"/>
          <a:ext cx="1600327" cy="101620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Bahnschrift" panose="020B0502040204020203" pitchFamily="34" charset="0"/>
            </a:rPr>
            <a:t>Data</a:t>
          </a:r>
        </a:p>
        <a:p>
          <a:pPr marL="0" lvl="0" indent="0" algn="ctr" defTabSz="889000">
            <a:lnSpc>
              <a:spcPct val="90000"/>
            </a:lnSpc>
            <a:spcBef>
              <a:spcPct val="0"/>
            </a:spcBef>
            <a:spcAft>
              <a:spcPct val="35000"/>
            </a:spcAft>
            <a:buNone/>
          </a:pPr>
          <a:r>
            <a:rPr lang="en-US" sz="2000" kern="1200" dirty="0">
              <a:latin typeface="Bahnschrift" panose="020B0502040204020203" pitchFamily="34" charset="0"/>
            </a:rPr>
            <a:t>100%</a:t>
          </a:r>
          <a:endParaRPr lang="en-IN" sz="2000" kern="1200" dirty="0">
            <a:latin typeface="Bahnschrift" panose="020B0502040204020203" pitchFamily="34" charset="0"/>
          </a:endParaRPr>
        </a:p>
      </dsp:txBody>
      <dsp:txXfrm>
        <a:off x="2166067" y="1385887"/>
        <a:ext cx="1540799" cy="956680"/>
      </dsp:txXfrm>
    </dsp:sp>
    <dsp:sp modelId="{B0E0682C-AEA3-4734-912C-F15FF6829C3F}">
      <dsp:nvSpPr>
        <dsp:cNvPr id="0" name=""/>
        <dsp:cNvSpPr/>
      </dsp:nvSpPr>
      <dsp:spPr>
        <a:xfrm>
          <a:off x="980511" y="2668836"/>
          <a:ext cx="1600327" cy="1016208"/>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08EA13F-C291-481B-BFB2-C552E25A7DD1}">
      <dsp:nvSpPr>
        <dsp:cNvPr id="0" name=""/>
        <dsp:cNvSpPr/>
      </dsp:nvSpPr>
      <dsp:spPr>
        <a:xfrm>
          <a:off x="1158325" y="2837759"/>
          <a:ext cx="1600327" cy="101620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Train</a:t>
          </a:r>
        </a:p>
        <a:p>
          <a:pPr marL="0" lvl="0" indent="0" algn="ctr" defTabSz="889000">
            <a:lnSpc>
              <a:spcPct val="90000"/>
            </a:lnSpc>
            <a:spcBef>
              <a:spcPct val="0"/>
            </a:spcBef>
            <a:spcAft>
              <a:spcPct val="35000"/>
            </a:spcAft>
            <a:buNone/>
          </a:pPr>
          <a:r>
            <a:rPr lang="en-US" sz="2000" kern="1200" dirty="0"/>
            <a:t>80%</a:t>
          </a:r>
          <a:endParaRPr lang="en-IN" sz="2000" kern="1200" dirty="0"/>
        </a:p>
      </dsp:txBody>
      <dsp:txXfrm>
        <a:off x="1188089" y="2867523"/>
        <a:ext cx="1540799" cy="956680"/>
      </dsp:txXfrm>
    </dsp:sp>
    <dsp:sp modelId="{E1370D4D-621E-40BB-9D47-CC445CF5CC18}">
      <dsp:nvSpPr>
        <dsp:cNvPr id="0" name=""/>
        <dsp:cNvSpPr/>
      </dsp:nvSpPr>
      <dsp:spPr>
        <a:xfrm>
          <a:off x="2533" y="4150472"/>
          <a:ext cx="1600327" cy="1016208"/>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8567E7A-ACF8-42E9-99E3-A363A6583BC0}">
      <dsp:nvSpPr>
        <dsp:cNvPr id="0" name=""/>
        <dsp:cNvSpPr/>
      </dsp:nvSpPr>
      <dsp:spPr>
        <a:xfrm>
          <a:off x="180347" y="4319396"/>
          <a:ext cx="1600327" cy="101620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a:t>
          </a:r>
        </a:p>
        <a:p>
          <a:pPr marL="0" lvl="0" indent="0" algn="ctr" defTabSz="889000">
            <a:lnSpc>
              <a:spcPct val="90000"/>
            </a:lnSpc>
            <a:spcBef>
              <a:spcPct val="0"/>
            </a:spcBef>
            <a:spcAft>
              <a:spcPct val="35000"/>
            </a:spcAft>
            <a:buNone/>
          </a:pPr>
          <a:r>
            <a:rPr lang="en-IN" sz="2000" kern="1200" dirty="0"/>
            <a:t>80%</a:t>
          </a:r>
        </a:p>
      </dsp:txBody>
      <dsp:txXfrm>
        <a:off x="210111" y="4349160"/>
        <a:ext cx="1540799" cy="956680"/>
      </dsp:txXfrm>
    </dsp:sp>
    <dsp:sp modelId="{6353C2FD-94C7-47EA-8076-11E4460AEB53}">
      <dsp:nvSpPr>
        <dsp:cNvPr id="0" name=""/>
        <dsp:cNvSpPr/>
      </dsp:nvSpPr>
      <dsp:spPr>
        <a:xfrm>
          <a:off x="1958489" y="4150472"/>
          <a:ext cx="1600327" cy="1016208"/>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BAA95BC-26A0-4BF8-9AA4-CE25E4C3A3AF}">
      <dsp:nvSpPr>
        <dsp:cNvPr id="0" name=""/>
        <dsp:cNvSpPr/>
      </dsp:nvSpPr>
      <dsp:spPr>
        <a:xfrm>
          <a:off x="2136303" y="4319396"/>
          <a:ext cx="1600327" cy="1016208"/>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Validation</a:t>
          </a:r>
        </a:p>
        <a:p>
          <a:pPr marL="0" lvl="0" indent="0" algn="ctr" defTabSz="889000">
            <a:lnSpc>
              <a:spcPct val="90000"/>
            </a:lnSpc>
            <a:spcBef>
              <a:spcPct val="0"/>
            </a:spcBef>
            <a:spcAft>
              <a:spcPct val="35000"/>
            </a:spcAft>
            <a:buNone/>
          </a:pPr>
          <a:r>
            <a:rPr lang="en-US" sz="2000" kern="1200" dirty="0"/>
            <a:t>20%</a:t>
          </a:r>
          <a:endParaRPr lang="en-IN" sz="2000" kern="1200" dirty="0"/>
        </a:p>
      </dsp:txBody>
      <dsp:txXfrm>
        <a:off x="2166067" y="4349160"/>
        <a:ext cx="1540799" cy="956680"/>
      </dsp:txXfrm>
    </dsp:sp>
    <dsp:sp modelId="{964B79E0-CC0B-4C70-B760-439C08AED057}">
      <dsp:nvSpPr>
        <dsp:cNvPr id="0" name=""/>
        <dsp:cNvSpPr/>
      </dsp:nvSpPr>
      <dsp:spPr>
        <a:xfrm>
          <a:off x="2936467" y="2668836"/>
          <a:ext cx="1600327" cy="1016208"/>
        </a:xfrm>
        <a:prstGeom prst="roundRect">
          <a:avLst>
            <a:gd name="adj" fmla="val 10000"/>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D58866C-B63F-48B6-A0E0-C67A854AADD7}">
      <dsp:nvSpPr>
        <dsp:cNvPr id="0" name=""/>
        <dsp:cNvSpPr/>
      </dsp:nvSpPr>
      <dsp:spPr>
        <a:xfrm>
          <a:off x="3114281" y="2837759"/>
          <a:ext cx="1600327" cy="1016208"/>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Test</a:t>
          </a:r>
        </a:p>
        <a:p>
          <a:pPr marL="0" lvl="0" indent="0" algn="ctr" defTabSz="889000">
            <a:lnSpc>
              <a:spcPct val="90000"/>
            </a:lnSpc>
            <a:spcBef>
              <a:spcPct val="0"/>
            </a:spcBef>
            <a:spcAft>
              <a:spcPct val="35000"/>
            </a:spcAft>
            <a:buNone/>
          </a:pPr>
          <a:r>
            <a:rPr lang="en-US" sz="2000" kern="1200" dirty="0"/>
            <a:t>20%</a:t>
          </a:r>
          <a:endParaRPr lang="en-IN" sz="2000" kern="1200" dirty="0"/>
        </a:p>
      </dsp:txBody>
      <dsp:txXfrm>
        <a:off x="3144045" y="2867523"/>
        <a:ext cx="1540799" cy="9566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5BEE63-0AEB-7CD0-BE4E-2C91A85FE6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71E4A40-D9CB-B6B6-C60F-1D30B2CEA6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876EC9-2363-4C5D-B7E5-9B229EBA27B5}" type="datetimeFigureOut">
              <a:rPr lang="en-IN" smtClean="0"/>
              <a:t>03-01-2024</a:t>
            </a:fld>
            <a:endParaRPr lang="en-IN"/>
          </a:p>
        </p:txBody>
      </p:sp>
      <p:sp>
        <p:nvSpPr>
          <p:cNvPr id="4" name="Footer Placeholder 3">
            <a:extLst>
              <a:ext uri="{FF2B5EF4-FFF2-40B4-BE49-F238E27FC236}">
                <a16:creationId xmlns:a16="http://schemas.microsoft.com/office/drawing/2014/main" id="{D67BC566-43EF-7304-A3F7-91BA2B78E4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357101D-14CB-4B56-F4C9-6DF4150E90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49D5-C558-4EA0-B851-F2B2FD2823AF}" type="slidenum">
              <a:rPr lang="en-IN" smtClean="0"/>
              <a:t>‹#›</a:t>
            </a:fld>
            <a:endParaRPr lang="en-IN"/>
          </a:p>
        </p:txBody>
      </p:sp>
    </p:spTree>
    <p:extLst>
      <p:ext uri="{BB962C8B-B14F-4D97-AF65-F5344CB8AC3E}">
        <p14:creationId xmlns:p14="http://schemas.microsoft.com/office/powerpoint/2010/main" val="35086787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23A1F-BEE8-40AF-8B8C-F9AC0EE7A7CA}" type="datetimeFigureOut">
              <a:rPr lang="en-IN" smtClean="0"/>
              <a:t>03-01-2024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1D0AB-056F-4278-81B7-4F2687E8A6A9}" type="slidenum">
              <a:rPr lang="en-IN" smtClean="0"/>
              <a:t>‹#›</a:t>
            </a:fld>
            <a:endParaRPr lang="en-IN"/>
          </a:p>
        </p:txBody>
      </p:sp>
    </p:spTree>
    <p:extLst>
      <p:ext uri="{BB962C8B-B14F-4D97-AF65-F5344CB8AC3E}">
        <p14:creationId xmlns:p14="http://schemas.microsoft.com/office/powerpoint/2010/main" val="1766865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8C397-EB2E-D1FC-FDFB-C24182722B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D74A62-3BF1-8525-E3D0-8D2D0E32FF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6C4D3D8-CE77-3FEE-F010-F6FB894B541D}"/>
              </a:ext>
            </a:extLst>
          </p:cNvPr>
          <p:cNvSpPr>
            <a:spLocks noGrp="1"/>
          </p:cNvSpPr>
          <p:nvPr>
            <p:ph type="dt" sz="half" idx="10"/>
          </p:nvPr>
        </p:nvSpPr>
        <p:spPr/>
        <p:txBody>
          <a:bodyPr/>
          <a:lstStyle/>
          <a:p>
            <a:fld id="{B82F1960-3D7E-41DD-A4D8-85D354D0F12A}" type="datetime1">
              <a:rPr lang="en-IN" smtClean="0"/>
              <a:t>03-01-2024</a:t>
            </a:fld>
            <a:endParaRPr lang="en-IN"/>
          </a:p>
        </p:txBody>
      </p:sp>
      <p:sp>
        <p:nvSpPr>
          <p:cNvPr id="5" name="Footer Placeholder 4">
            <a:extLst>
              <a:ext uri="{FF2B5EF4-FFF2-40B4-BE49-F238E27FC236}">
                <a16:creationId xmlns:a16="http://schemas.microsoft.com/office/drawing/2014/main" id="{3F82EB81-CFAE-B2FC-BCD3-4144158D2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462916-01FE-5EC6-3D74-5461F9EAAA4A}"/>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92738989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BBE0-B599-7740-0FAA-0190FE0328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9F2831-B856-45BE-C5C6-6AE890F9CB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94AE14-51E5-4571-4F69-3AA1B9F77AB0}"/>
              </a:ext>
            </a:extLst>
          </p:cNvPr>
          <p:cNvSpPr>
            <a:spLocks noGrp="1"/>
          </p:cNvSpPr>
          <p:nvPr>
            <p:ph type="dt" sz="half" idx="10"/>
          </p:nvPr>
        </p:nvSpPr>
        <p:spPr/>
        <p:txBody>
          <a:bodyPr/>
          <a:lstStyle/>
          <a:p>
            <a:fld id="{8F8A92C0-6F04-48E8-84C5-BA1F2C3079E6}" type="datetime1">
              <a:rPr lang="en-IN" smtClean="0"/>
              <a:t>03-01-2024</a:t>
            </a:fld>
            <a:endParaRPr lang="en-IN"/>
          </a:p>
        </p:txBody>
      </p:sp>
      <p:sp>
        <p:nvSpPr>
          <p:cNvPr id="5" name="Footer Placeholder 4">
            <a:extLst>
              <a:ext uri="{FF2B5EF4-FFF2-40B4-BE49-F238E27FC236}">
                <a16:creationId xmlns:a16="http://schemas.microsoft.com/office/drawing/2014/main" id="{D653FC12-AB3B-974B-CD2B-25758EBB89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97B91-8FAD-8B5F-FFC3-814723B3427A}"/>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115121925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661E87-7F9D-87D5-6335-93DCADA2CD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9D51BC-6ED3-E3A7-C608-EFE122B1AC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75D1FD-5312-88EB-0DFD-47496B77786E}"/>
              </a:ext>
            </a:extLst>
          </p:cNvPr>
          <p:cNvSpPr>
            <a:spLocks noGrp="1"/>
          </p:cNvSpPr>
          <p:nvPr>
            <p:ph type="dt" sz="half" idx="10"/>
          </p:nvPr>
        </p:nvSpPr>
        <p:spPr/>
        <p:txBody>
          <a:bodyPr/>
          <a:lstStyle/>
          <a:p>
            <a:fld id="{FA4671FD-E297-4CCA-B3D3-32979D97384B}" type="datetime1">
              <a:rPr lang="en-IN" smtClean="0"/>
              <a:t>03-01-2024</a:t>
            </a:fld>
            <a:endParaRPr lang="en-IN"/>
          </a:p>
        </p:txBody>
      </p:sp>
      <p:sp>
        <p:nvSpPr>
          <p:cNvPr id="5" name="Footer Placeholder 4">
            <a:extLst>
              <a:ext uri="{FF2B5EF4-FFF2-40B4-BE49-F238E27FC236}">
                <a16:creationId xmlns:a16="http://schemas.microsoft.com/office/drawing/2014/main" id="{593C25BB-615E-BD43-75A3-9C3633B69A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509C37-CCCE-4D66-8B29-1EFB4973632A}"/>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228549766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C8584-F2C0-A79F-6ECA-8422934C2C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0C160D-BB94-A6D1-55B7-862CDCA7B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EEC3D6-0991-FEA3-07BC-F7F4953E9224}"/>
              </a:ext>
            </a:extLst>
          </p:cNvPr>
          <p:cNvSpPr>
            <a:spLocks noGrp="1"/>
          </p:cNvSpPr>
          <p:nvPr>
            <p:ph type="dt" sz="half" idx="10"/>
          </p:nvPr>
        </p:nvSpPr>
        <p:spPr/>
        <p:txBody>
          <a:bodyPr/>
          <a:lstStyle/>
          <a:p>
            <a:fld id="{05419DE3-FE02-4B1C-9CCD-988C26C236CC}" type="datetime1">
              <a:rPr lang="en-IN" smtClean="0"/>
              <a:t>03-01-2024</a:t>
            </a:fld>
            <a:endParaRPr lang="en-IN"/>
          </a:p>
        </p:txBody>
      </p:sp>
      <p:sp>
        <p:nvSpPr>
          <p:cNvPr id="5" name="Footer Placeholder 4">
            <a:extLst>
              <a:ext uri="{FF2B5EF4-FFF2-40B4-BE49-F238E27FC236}">
                <a16:creationId xmlns:a16="http://schemas.microsoft.com/office/drawing/2014/main" id="{EBACF177-50F5-4924-3A4E-7EF8A63C16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6ED406-1EFB-D38A-7FB1-9EC356CE2E69}"/>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2225206586"/>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F77AC-1146-16E4-62F0-5224BF660F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B359DA-CE9E-22AB-E976-CBD2872589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8F528-4FFF-EB87-FF2E-78A7DCFD5739}"/>
              </a:ext>
            </a:extLst>
          </p:cNvPr>
          <p:cNvSpPr>
            <a:spLocks noGrp="1"/>
          </p:cNvSpPr>
          <p:nvPr>
            <p:ph type="dt" sz="half" idx="10"/>
          </p:nvPr>
        </p:nvSpPr>
        <p:spPr/>
        <p:txBody>
          <a:bodyPr/>
          <a:lstStyle/>
          <a:p>
            <a:fld id="{02BFD329-A797-4767-A9C9-23A47ECE0836}" type="datetime1">
              <a:rPr lang="en-IN" smtClean="0"/>
              <a:t>03-01-2024</a:t>
            </a:fld>
            <a:endParaRPr lang="en-IN"/>
          </a:p>
        </p:txBody>
      </p:sp>
      <p:sp>
        <p:nvSpPr>
          <p:cNvPr id="5" name="Footer Placeholder 4">
            <a:extLst>
              <a:ext uri="{FF2B5EF4-FFF2-40B4-BE49-F238E27FC236}">
                <a16:creationId xmlns:a16="http://schemas.microsoft.com/office/drawing/2014/main" id="{BC740513-8FD6-9066-A5F2-421934BB45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39E122-0038-6EC8-DA98-02C422FFE51F}"/>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353654238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0A01-30D5-4DC3-157A-0BDB472E12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4FA6E9-C4BD-DED7-51B8-75FF208FF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D62D60-0B9A-E531-3D19-C6D242681D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529CC8-2436-320B-EFE2-FEE64342A201}"/>
              </a:ext>
            </a:extLst>
          </p:cNvPr>
          <p:cNvSpPr>
            <a:spLocks noGrp="1"/>
          </p:cNvSpPr>
          <p:nvPr>
            <p:ph type="dt" sz="half" idx="10"/>
          </p:nvPr>
        </p:nvSpPr>
        <p:spPr/>
        <p:txBody>
          <a:bodyPr/>
          <a:lstStyle/>
          <a:p>
            <a:fld id="{A9B8AD22-C94F-4414-9C68-24B2D027454F}" type="datetime1">
              <a:rPr lang="en-IN" smtClean="0"/>
              <a:t>03-01-2024</a:t>
            </a:fld>
            <a:endParaRPr lang="en-IN"/>
          </a:p>
        </p:txBody>
      </p:sp>
      <p:sp>
        <p:nvSpPr>
          <p:cNvPr id="6" name="Footer Placeholder 5">
            <a:extLst>
              <a:ext uri="{FF2B5EF4-FFF2-40B4-BE49-F238E27FC236}">
                <a16:creationId xmlns:a16="http://schemas.microsoft.com/office/drawing/2014/main" id="{61BF8BAA-129F-9D9F-1222-4C8C8E92D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CA4081-7865-AB7E-7C21-AE75DD32400E}"/>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355051914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99DD-FB6F-5D53-1D72-714182E504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0E0429-3812-8C10-B246-062EAF1D06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BA3115-8AB9-0011-2047-33F786ADCB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B4516F-9294-444A-25C8-550344826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476545-6BF0-3B23-FBEE-C7551A4364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2C9E99-822B-835A-01DB-79CA3BFBC06E}"/>
              </a:ext>
            </a:extLst>
          </p:cNvPr>
          <p:cNvSpPr>
            <a:spLocks noGrp="1"/>
          </p:cNvSpPr>
          <p:nvPr>
            <p:ph type="dt" sz="half" idx="10"/>
          </p:nvPr>
        </p:nvSpPr>
        <p:spPr/>
        <p:txBody>
          <a:bodyPr/>
          <a:lstStyle/>
          <a:p>
            <a:fld id="{2577F02F-AACB-41A4-A9C9-0D813AE42C9C}" type="datetime1">
              <a:rPr lang="en-IN" smtClean="0"/>
              <a:t>03-01-2024</a:t>
            </a:fld>
            <a:endParaRPr lang="en-IN"/>
          </a:p>
        </p:txBody>
      </p:sp>
      <p:sp>
        <p:nvSpPr>
          <p:cNvPr id="8" name="Footer Placeholder 7">
            <a:extLst>
              <a:ext uri="{FF2B5EF4-FFF2-40B4-BE49-F238E27FC236}">
                <a16:creationId xmlns:a16="http://schemas.microsoft.com/office/drawing/2014/main" id="{CC2D7648-96AD-4875-642E-B250B75241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AB9B5A-CB40-69B3-24DE-0B1FBA5D3B55}"/>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78135618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1158-D63D-BBA6-D91B-57B08D689B9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314FB7-AFC0-CDF4-5F10-6F4041C8DF9B}"/>
              </a:ext>
            </a:extLst>
          </p:cNvPr>
          <p:cNvSpPr>
            <a:spLocks noGrp="1"/>
          </p:cNvSpPr>
          <p:nvPr>
            <p:ph type="dt" sz="half" idx="10"/>
          </p:nvPr>
        </p:nvSpPr>
        <p:spPr/>
        <p:txBody>
          <a:bodyPr/>
          <a:lstStyle/>
          <a:p>
            <a:fld id="{9D30143A-C813-4F81-BB2B-AC199C415A49}" type="datetime1">
              <a:rPr lang="en-IN" smtClean="0"/>
              <a:t>03-01-2024</a:t>
            </a:fld>
            <a:endParaRPr lang="en-IN"/>
          </a:p>
        </p:txBody>
      </p:sp>
      <p:sp>
        <p:nvSpPr>
          <p:cNvPr id="4" name="Footer Placeholder 3">
            <a:extLst>
              <a:ext uri="{FF2B5EF4-FFF2-40B4-BE49-F238E27FC236}">
                <a16:creationId xmlns:a16="http://schemas.microsoft.com/office/drawing/2014/main" id="{49EC3E6B-F09E-75FE-B000-1A051682C7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AC8903-D945-ABCD-9485-F1276F02982C}"/>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178401020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7EAB54-CBF8-2728-ACA2-08CE2A2099A2}"/>
              </a:ext>
            </a:extLst>
          </p:cNvPr>
          <p:cNvSpPr>
            <a:spLocks noGrp="1"/>
          </p:cNvSpPr>
          <p:nvPr>
            <p:ph type="dt" sz="half" idx="10"/>
          </p:nvPr>
        </p:nvSpPr>
        <p:spPr/>
        <p:txBody>
          <a:bodyPr/>
          <a:lstStyle/>
          <a:p>
            <a:fld id="{090B2DBE-FD51-464D-82D1-661F147BD9CA}" type="datetime1">
              <a:rPr lang="en-IN" smtClean="0"/>
              <a:t>03-01-2024</a:t>
            </a:fld>
            <a:endParaRPr lang="en-IN"/>
          </a:p>
        </p:txBody>
      </p:sp>
      <p:sp>
        <p:nvSpPr>
          <p:cNvPr id="3" name="Footer Placeholder 2">
            <a:extLst>
              <a:ext uri="{FF2B5EF4-FFF2-40B4-BE49-F238E27FC236}">
                <a16:creationId xmlns:a16="http://schemas.microsoft.com/office/drawing/2014/main" id="{9CAD899F-2AE1-A81E-01FF-CB7A64389E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06E789-E809-1AEE-6FAB-98DC4119B67B}"/>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171447932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07B4-40B0-85D3-B549-EC5C5AB1BB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7026940-072E-4BFF-5BD9-2BC7098B5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EBC2A91-C5D2-78A8-A67A-3672EC41F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9203-946E-61E4-5558-36E7CADA0A76}"/>
              </a:ext>
            </a:extLst>
          </p:cNvPr>
          <p:cNvSpPr>
            <a:spLocks noGrp="1"/>
          </p:cNvSpPr>
          <p:nvPr>
            <p:ph type="dt" sz="half" idx="10"/>
          </p:nvPr>
        </p:nvSpPr>
        <p:spPr/>
        <p:txBody>
          <a:bodyPr/>
          <a:lstStyle/>
          <a:p>
            <a:fld id="{CD52396C-E8E9-4ED4-852C-65E1274DAA25}" type="datetime1">
              <a:rPr lang="en-IN" smtClean="0"/>
              <a:t>03-01-2024</a:t>
            </a:fld>
            <a:endParaRPr lang="en-IN"/>
          </a:p>
        </p:txBody>
      </p:sp>
      <p:sp>
        <p:nvSpPr>
          <p:cNvPr id="6" name="Footer Placeholder 5">
            <a:extLst>
              <a:ext uri="{FF2B5EF4-FFF2-40B4-BE49-F238E27FC236}">
                <a16:creationId xmlns:a16="http://schemas.microsoft.com/office/drawing/2014/main" id="{43331B4D-8D4C-D32D-F40B-AD95078501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845EF0-40CD-3C47-0369-BF272127D703}"/>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94519585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AFAE-C980-0544-B12C-3F0A10AF4A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F97AEC-A48B-9C82-6F88-B8E8C14AC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1AAD0D-6AE7-0032-7A4E-25BC0130F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94BF8D-82CB-6CF5-2617-EDBC48E2527C}"/>
              </a:ext>
            </a:extLst>
          </p:cNvPr>
          <p:cNvSpPr>
            <a:spLocks noGrp="1"/>
          </p:cNvSpPr>
          <p:nvPr>
            <p:ph type="dt" sz="half" idx="10"/>
          </p:nvPr>
        </p:nvSpPr>
        <p:spPr/>
        <p:txBody>
          <a:bodyPr/>
          <a:lstStyle/>
          <a:p>
            <a:fld id="{5D69C082-E527-445A-8416-E9D7EBC0462F}" type="datetime1">
              <a:rPr lang="en-IN" smtClean="0"/>
              <a:t>03-01-2024</a:t>
            </a:fld>
            <a:endParaRPr lang="en-IN"/>
          </a:p>
        </p:txBody>
      </p:sp>
      <p:sp>
        <p:nvSpPr>
          <p:cNvPr id="6" name="Footer Placeholder 5">
            <a:extLst>
              <a:ext uri="{FF2B5EF4-FFF2-40B4-BE49-F238E27FC236}">
                <a16:creationId xmlns:a16="http://schemas.microsoft.com/office/drawing/2014/main" id="{F3519690-0F95-94EC-337F-2CC4EB5902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CB5934-42E0-FAE9-9CCF-A44542B537BE}"/>
              </a:ext>
            </a:extLst>
          </p:cNvPr>
          <p:cNvSpPr>
            <a:spLocks noGrp="1"/>
          </p:cNvSpPr>
          <p:nvPr>
            <p:ph type="sldNum" sz="quarter" idx="12"/>
          </p:nvPr>
        </p:nvSpPr>
        <p:spPr/>
        <p:txBody>
          <a:bodyPr/>
          <a:lstStyle/>
          <a:p>
            <a:fld id="{B6F135E2-AC88-4909-B71B-457852D319C0}" type="slidenum">
              <a:rPr lang="en-IN" smtClean="0"/>
              <a:t>‹#›</a:t>
            </a:fld>
            <a:endParaRPr lang="en-IN"/>
          </a:p>
        </p:txBody>
      </p:sp>
    </p:spTree>
    <p:extLst>
      <p:ext uri="{BB962C8B-B14F-4D97-AF65-F5344CB8AC3E}">
        <p14:creationId xmlns:p14="http://schemas.microsoft.com/office/powerpoint/2010/main" val="85534371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69991-8C11-0EA8-7E8A-081AF8C9D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D26076-AF87-D489-154C-E1CCDAE49E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DEC0C4-A037-667F-2CC9-9915C251A6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1238E-7F6B-4964-B5DE-0C5FDE189059}" type="datetime1">
              <a:rPr lang="en-IN" smtClean="0"/>
              <a:t>03-01-2024</a:t>
            </a:fld>
            <a:endParaRPr lang="en-IN"/>
          </a:p>
        </p:txBody>
      </p:sp>
      <p:sp>
        <p:nvSpPr>
          <p:cNvPr id="5" name="Footer Placeholder 4">
            <a:extLst>
              <a:ext uri="{FF2B5EF4-FFF2-40B4-BE49-F238E27FC236}">
                <a16:creationId xmlns:a16="http://schemas.microsoft.com/office/drawing/2014/main" id="{0EE65065-62D7-906F-18F0-4D8DD934C8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40FA609-7ED6-6F50-0052-1BE0BED05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35E2-AC88-4909-B71B-457852D319C0}" type="slidenum">
              <a:rPr lang="en-IN" smtClean="0"/>
              <a:t>‹#›</a:t>
            </a:fld>
            <a:endParaRPr lang="en-IN"/>
          </a:p>
        </p:txBody>
      </p:sp>
    </p:spTree>
    <p:extLst>
      <p:ext uri="{BB962C8B-B14F-4D97-AF65-F5344CB8AC3E}">
        <p14:creationId xmlns:p14="http://schemas.microsoft.com/office/powerpoint/2010/main" val="3109381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6.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68ABAF-2100-0BE9-878A-161CAE69B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6" y="0"/>
            <a:ext cx="5707224" cy="6858000"/>
          </a:xfrm>
          <a:prstGeom prst="rect">
            <a:avLst/>
          </a:prstGeom>
          <a:gradFill flip="none" rotWithShape="1">
            <a:gsLst>
              <a:gs pos="64000">
                <a:srgbClr val="A39DA1"/>
              </a:gs>
              <a:gs pos="100000">
                <a:srgbClr val="CFD0D5"/>
              </a:gs>
            </a:gsLst>
            <a:path path="circle">
              <a:fillToRect l="100000" t="100000"/>
            </a:path>
            <a:tileRect r="-100000" b="-100000"/>
          </a:gradFill>
        </p:spPr>
      </p:pic>
      <p:sp>
        <p:nvSpPr>
          <p:cNvPr id="9" name="TextBox 8">
            <a:extLst>
              <a:ext uri="{FF2B5EF4-FFF2-40B4-BE49-F238E27FC236}">
                <a16:creationId xmlns:a16="http://schemas.microsoft.com/office/drawing/2014/main" id="{1A8B3665-F8A6-EE94-A994-0A912B3F61D9}"/>
              </a:ext>
            </a:extLst>
          </p:cNvPr>
          <p:cNvSpPr txBox="1"/>
          <p:nvPr/>
        </p:nvSpPr>
        <p:spPr>
          <a:xfrm>
            <a:off x="665583" y="1164134"/>
            <a:ext cx="5430417" cy="5693866"/>
          </a:xfrm>
          <a:prstGeom prst="rect">
            <a:avLst/>
          </a:prstGeom>
          <a:noFill/>
        </p:spPr>
        <p:txBody>
          <a:bodyPr wrap="square" rtlCol="0">
            <a:spAutoFit/>
          </a:bodyPr>
          <a:lstStyle/>
          <a:p>
            <a:pPr algn="just"/>
            <a:r>
              <a:rPr lang="en-US" sz="4000" dirty="0">
                <a:solidFill>
                  <a:schemeClr val="bg1">
                    <a:lumMod val="95000"/>
                  </a:schemeClr>
                </a:solidFill>
                <a:latin typeface="Arial Rounded MT Bold" panose="020F0704030504030204" pitchFamily="34" charset="0"/>
              </a:rPr>
              <a:t>Modernizing Pneumonia Detection: </a:t>
            </a:r>
          </a:p>
          <a:p>
            <a:pPr algn="just"/>
            <a:endParaRPr lang="en-US" sz="3200" dirty="0">
              <a:solidFill>
                <a:schemeClr val="bg1">
                  <a:lumMod val="95000"/>
                </a:schemeClr>
              </a:solidFill>
              <a:latin typeface="Arial Rounded MT Bold" panose="020F0704030504030204" pitchFamily="34" charset="0"/>
            </a:endParaRPr>
          </a:p>
          <a:p>
            <a:pPr algn="just"/>
            <a:r>
              <a:rPr lang="en-US" sz="2400" dirty="0">
                <a:solidFill>
                  <a:schemeClr val="bg1">
                    <a:lumMod val="95000"/>
                  </a:schemeClr>
                </a:solidFill>
                <a:latin typeface="Arial Rounded MT Bold" panose="020F0704030504030204" pitchFamily="34" charset="0"/>
              </a:rPr>
              <a:t>Chest X-Ray Analysis </a:t>
            </a:r>
          </a:p>
          <a:p>
            <a:pPr algn="just"/>
            <a:r>
              <a:rPr lang="en-US" sz="2400" dirty="0">
                <a:solidFill>
                  <a:schemeClr val="bg1">
                    <a:lumMod val="95000"/>
                  </a:schemeClr>
                </a:solidFill>
                <a:latin typeface="Arial Rounded MT Bold" panose="020F0704030504030204" pitchFamily="34" charset="0"/>
              </a:rPr>
              <a:t>With</a:t>
            </a:r>
          </a:p>
          <a:p>
            <a:pPr algn="just"/>
            <a:r>
              <a:rPr lang="en-US" sz="2400" dirty="0">
                <a:solidFill>
                  <a:schemeClr val="bg1">
                    <a:lumMod val="95000"/>
                  </a:schemeClr>
                </a:solidFill>
                <a:latin typeface="Arial Rounded MT Bold" panose="020F0704030504030204" pitchFamily="34" charset="0"/>
              </a:rPr>
              <a:t>Deep Learning</a:t>
            </a:r>
          </a:p>
          <a:p>
            <a:endParaRPr lang="en-US" sz="1400" dirty="0">
              <a:solidFill>
                <a:schemeClr val="bg1">
                  <a:lumMod val="95000"/>
                </a:schemeClr>
              </a:solidFill>
              <a:latin typeface="Arial Rounded MT Bold" panose="020F0704030504030204" pitchFamily="34" charset="0"/>
            </a:endParaRPr>
          </a:p>
          <a:p>
            <a:endParaRPr lang="en-IN" sz="4400" dirty="0">
              <a:solidFill>
                <a:schemeClr val="bg1">
                  <a:lumMod val="95000"/>
                </a:schemeClr>
              </a:solidFill>
              <a:latin typeface="Arial Rounded MT Bold" panose="020F0704030504030204" pitchFamily="34" charset="0"/>
            </a:endParaRPr>
          </a:p>
          <a:p>
            <a:pPr algn="ctr"/>
            <a:r>
              <a:rPr lang="en-IN" sz="3200" b="1" dirty="0">
                <a:solidFill>
                  <a:schemeClr val="bg1">
                    <a:lumMod val="95000"/>
                  </a:schemeClr>
                </a:solidFill>
                <a:latin typeface="Rage Italic" panose="03070502040507070304" pitchFamily="66" charset="0"/>
              </a:rPr>
              <a:t>		</a:t>
            </a:r>
          </a:p>
          <a:p>
            <a:pPr algn="ctr"/>
            <a:r>
              <a:rPr lang="en-IN" sz="3200" b="1" dirty="0">
                <a:solidFill>
                  <a:schemeClr val="bg1">
                    <a:lumMod val="95000"/>
                  </a:schemeClr>
                </a:solidFill>
                <a:latin typeface="Rage Italic" panose="03070502040507070304" pitchFamily="66" charset="0"/>
              </a:rPr>
              <a:t>	               - Rupesh More</a:t>
            </a:r>
            <a:endParaRPr lang="en-IN" sz="3200" dirty="0">
              <a:solidFill>
                <a:schemeClr val="bg1">
                  <a:lumMod val="95000"/>
                </a:schemeClr>
              </a:solidFill>
              <a:latin typeface="Arial Rounded MT Bold" panose="020F0704030504030204" pitchFamily="34" charset="0"/>
            </a:endParaRPr>
          </a:p>
          <a:p>
            <a:r>
              <a:rPr lang="en-IN" b="1" dirty="0">
                <a:solidFill>
                  <a:schemeClr val="bg1">
                    <a:lumMod val="95000"/>
                  </a:schemeClr>
                </a:solidFill>
                <a:latin typeface="Arial Rounded MT Bold" panose="020F0704030504030204" pitchFamily="34" charset="0"/>
              </a:rPr>
              <a:t>                                                   </a:t>
            </a:r>
            <a:endParaRPr lang="en-IN" b="1" dirty="0">
              <a:solidFill>
                <a:schemeClr val="bg1">
                  <a:lumMod val="95000"/>
                </a:schemeClr>
              </a:solidFill>
              <a:latin typeface="Rage Italic" panose="03070502040507070304" pitchFamily="66" charset="0"/>
            </a:endParaRPr>
          </a:p>
        </p:txBody>
      </p:sp>
      <p:pic>
        <p:nvPicPr>
          <p:cNvPr id="8" name="Picture 7">
            <a:extLst>
              <a:ext uri="{FF2B5EF4-FFF2-40B4-BE49-F238E27FC236}">
                <a16:creationId xmlns:a16="http://schemas.microsoft.com/office/drawing/2014/main" id="{474E71CC-F3BA-A238-0A04-F7BDD6E63F8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CrisscrossEtching/>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69833" y="6079336"/>
            <a:ext cx="310519" cy="310519"/>
          </a:xfrm>
          <a:prstGeom prst="rect">
            <a:avLst/>
          </a:prstGeom>
        </p:spPr>
      </p:pic>
    </p:spTree>
    <p:extLst>
      <p:ext uri="{BB962C8B-B14F-4D97-AF65-F5344CB8AC3E}">
        <p14:creationId xmlns:p14="http://schemas.microsoft.com/office/powerpoint/2010/main" val="1541972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xEl>
                                              <p:pRg st="8" end="8"/>
                                            </p:txEl>
                                          </p:spTgt>
                                        </p:tgtEl>
                                        <p:attrNameLst>
                                          <p:attrName>style.visibility</p:attrName>
                                        </p:attrNameLst>
                                      </p:cBhvr>
                                      <p:to>
                                        <p:strVal val="visible"/>
                                      </p:to>
                                    </p:set>
                                    <p:animEffect transition="in" filter="circle(in)">
                                      <p:cBhvr>
                                        <p:cTn id="7" dur="3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F8588F-9977-1D0B-A158-435C1A4333E5}"/>
              </a:ext>
            </a:extLst>
          </p:cNvPr>
          <p:cNvSpPr txBox="1"/>
          <p:nvPr/>
        </p:nvSpPr>
        <p:spPr>
          <a:xfrm>
            <a:off x="7483154" y="420584"/>
            <a:ext cx="3256381" cy="584775"/>
          </a:xfrm>
          <a:prstGeom prst="rect">
            <a:avLst/>
          </a:prstGeom>
          <a:noFill/>
        </p:spPr>
        <p:txBody>
          <a:bodyPr wrap="square" rtlCol="0">
            <a:spAutoFit/>
          </a:bodyPr>
          <a:lstStyle/>
          <a:p>
            <a:r>
              <a:rPr lang="en-US" sz="3200" b="1" dirty="0">
                <a:solidFill>
                  <a:schemeClr val="bg1"/>
                </a:solidFill>
                <a:latin typeface="MS Reference Sans Serif" panose="020B0604030504040204" pitchFamily="34" charset="0"/>
              </a:rPr>
              <a:t>Data Partition</a:t>
            </a:r>
            <a:endParaRPr lang="en-IN" sz="3200" b="1" dirty="0">
              <a:solidFill>
                <a:schemeClr val="bg1"/>
              </a:solidFill>
              <a:latin typeface="MS Reference Sans Serif" panose="020B0604030504040204" pitchFamily="34" charset="0"/>
            </a:endParaRPr>
          </a:p>
        </p:txBody>
      </p:sp>
      <p:graphicFrame>
        <p:nvGraphicFramePr>
          <p:cNvPr id="3" name="Diagram 2">
            <a:extLst>
              <a:ext uri="{FF2B5EF4-FFF2-40B4-BE49-F238E27FC236}">
                <a16:creationId xmlns:a16="http://schemas.microsoft.com/office/drawing/2014/main" id="{FBF8D400-BDDA-368E-66AA-13350FD7A775}"/>
              </a:ext>
            </a:extLst>
          </p:cNvPr>
          <p:cNvGraphicFramePr/>
          <p:nvPr>
            <p:extLst>
              <p:ext uri="{D42A27DB-BD31-4B8C-83A1-F6EECF244321}">
                <p14:modId xmlns:p14="http://schemas.microsoft.com/office/powerpoint/2010/main" val="1955774587"/>
              </p:ext>
            </p:extLst>
          </p:nvPr>
        </p:nvGraphicFramePr>
        <p:xfrm>
          <a:off x="654179" y="0"/>
          <a:ext cx="4717143" cy="6522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6D918DE-DE62-C831-2C17-12E8471F2F5F}"/>
              </a:ext>
            </a:extLst>
          </p:cNvPr>
          <p:cNvSpPr txBox="1"/>
          <p:nvPr/>
        </p:nvSpPr>
        <p:spPr>
          <a:xfrm>
            <a:off x="6820679" y="1761673"/>
            <a:ext cx="5094514" cy="397031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chemeClr val="bg1"/>
                </a:solidFill>
                <a:latin typeface="Yu Gothic UI Light" panose="020B0300000000000000" pitchFamily="34" charset="-128"/>
                <a:ea typeface="Yu Gothic UI Light" panose="020B0300000000000000" pitchFamily="34" charset="-128"/>
              </a:rPr>
              <a:t>Total Images :  			5856</a:t>
            </a: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algn="just"/>
            <a:r>
              <a:rPr lang="en-US" dirty="0">
                <a:solidFill>
                  <a:schemeClr val="bg1"/>
                </a:solidFill>
                <a:latin typeface="Yu Gothic UI Light" panose="020B0300000000000000" pitchFamily="34" charset="-128"/>
                <a:ea typeface="Yu Gothic UI Light" panose="020B0300000000000000" pitchFamily="34" charset="-128"/>
              </a:rPr>
              <a:t>	1. Normal : 		1583 </a:t>
            </a:r>
          </a:p>
          <a:p>
            <a:pPr algn="just"/>
            <a:r>
              <a:rPr lang="en-US" dirty="0">
                <a:solidFill>
                  <a:schemeClr val="bg1"/>
                </a:solidFill>
                <a:latin typeface="Yu Gothic UI Light" panose="020B0300000000000000" pitchFamily="34" charset="-128"/>
                <a:ea typeface="Yu Gothic UI Light" panose="020B0300000000000000" pitchFamily="34" charset="-128"/>
              </a:rPr>
              <a:t>	2. Pneumonia : 		4273</a:t>
            </a: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lgn="just">
              <a:buFont typeface="Wingdings" panose="05000000000000000000" pitchFamily="2" charset="2"/>
              <a:buChar char="§"/>
            </a:pPr>
            <a:r>
              <a:rPr lang="en-US" dirty="0">
                <a:solidFill>
                  <a:schemeClr val="bg1"/>
                </a:solidFill>
                <a:latin typeface="Yu Gothic UI Light" panose="020B0300000000000000" pitchFamily="34" charset="-128"/>
                <a:ea typeface="Yu Gothic UI Light" panose="020B0300000000000000" pitchFamily="34" charset="-128"/>
              </a:rPr>
              <a:t>Train : Total Images * 80% = 	4685</a:t>
            </a: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algn="just"/>
            <a:r>
              <a:rPr lang="en-US" dirty="0">
                <a:solidFill>
                  <a:schemeClr val="bg1"/>
                </a:solidFill>
                <a:latin typeface="Yu Gothic UI Light" panose="020B0300000000000000" pitchFamily="34" charset="-128"/>
                <a:ea typeface="Yu Gothic UI Light" panose="020B0300000000000000" pitchFamily="34" charset="-128"/>
              </a:rPr>
              <a:t>	1. Model : Train * 80% = 	3748</a:t>
            </a:r>
          </a:p>
          <a:p>
            <a:pPr algn="just"/>
            <a:r>
              <a:rPr lang="en-US" dirty="0">
                <a:solidFill>
                  <a:schemeClr val="bg1"/>
                </a:solidFill>
                <a:latin typeface="Yu Gothic UI Light" panose="020B0300000000000000" pitchFamily="34" charset="-128"/>
                <a:ea typeface="Yu Gothic UI Light" panose="020B0300000000000000" pitchFamily="34" charset="-128"/>
              </a:rPr>
              <a:t>	2. Validation : Train * 20% = 937</a:t>
            </a: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lgn="just">
              <a:buFont typeface="Wingdings" panose="05000000000000000000" pitchFamily="2" charset="2"/>
              <a:buChar char="§"/>
            </a:pPr>
            <a:r>
              <a:rPr lang="en-US" dirty="0">
                <a:solidFill>
                  <a:schemeClr val="bg1"/>
                </a:solidFill>
                <a:latin typeface="Yu Gothic UI Light" panose="020B0300000000000000" pitchFamily="34" charset="-128"/>
                <a:ea typeface="Yu Gothic UI Light" panose="020B0300000000000000" pitchFamily="34" charset="-128"/>
              </a:rPr>
              <a:t>Test : Total Images * 20% = </a:t>
            </a:r>
            <a:r>
              <a:rPr lang="en-US">
                <a:solidFill>
                  <a:schemeClr val="bg1"/>
                </a:solidFill>
                <a:latin typeface="Yu Gothic UI Light" panose="020B0300000000000000" pitchFamily="34" charset="-128"/>
                <a:ea typeface="Yu Gothic UI Light" panose="020B0300000000000000" pitchFamily="34" charset="-128"/>
              </a:rPr>
              <a:t>	1171</a:t>
            </a:r>
            <a:endParaRPr lang="en-US" dirty="0">
              <a:solidFill>
                <a:schemeClr val="bg1"/>
              </a:solidFill>
              <a:latin typeface="Yu Gothic UI Light" panose="020B0300000000000000" pitchFamily="34" charset="-128"/>
              <a:ea typeface="Yu Gothic UI Light" panose="020B0300000000000000" pitchFamily="34" charset="-128"/>
            </a:endParaRPr>
          </a:p>
          <a:p>
            <a:pPr algn="just"/>
            <a:endParaRPr lang="en-US" dirty="0">
              <a:solidFill>
                <a:schemeClr val="bg1"/>
              </a:solidFill>
              <a:latin typeface="Yu Gothic UI Light" panose="020B0300000000000000" pitchFamily="34" charset="-128"/>
              <a:ea typeface="Yu Gothic UI Light" panose="020B0300000000000000" pitchFamily="34" charset="-128"/>
            </a:endParaRPr>
          </a:p>
          <a:p>
            <a:pPr algn="just"/>
            <a:r>
              <a:rPr lang="en-US" dirty="0">
                <a:solidFill>
                  <a:schemeClr val="bg1"/>
                </a:solidFill>
                <a:latin typeface="Yu Gothic UI Light" panose="020B0300000000000000" pitchFamily="34" charset="-128"/>
                <a:ea typeface="Yu Gothic UI Light" panose="020B0300000000000000" pitchFamily="34" charset="-128"/>
              </a:rPr>
              <a:t>	</a:t>
            </a:r>
            <a:endParaRPr lang="en-IN" dirty="0">
              <a:solidFill>
                <a:schemeClr val="bg1"/>
              </a:solidFill>
              <a:latin typeface="Yu Gothic UI Light" panose="020B0300000000000000" pitchFamily="34" charset="-128"/>
              <a:ea typeface="Yu Gothic UI Light" panose="020B0300000000000000" pitchFamily="34" charset="-128"/>
            </a:endParaRPr>
          </a:p>
        </p:txBody>
      </p:sp>
      <p:cxnSp>
        <p:nvCxnSpPr>
          <p:cNvPr id="7" name="Straight Connector 6">
            <a:extLst>
              <a:ext uri="{FF2B5EF4-FFF2-40B4-BE49-F238E27FC236}">
                <a16:creationId xmlns:a16="http://schemas.microsoft.com/office/drawing/2014/main" id="{0D9290C2-6FA3-889A-A221-92F87BEAED46}"/>
              </a:ext>
            </a:extLst>
          </p:cNvPr>
          <p:cNvCxnSpPr>
            <a:cxnSpLocks/>
          </p:cNvCxnSpPr>
          <p:nvPr/>
        </p:nvCxnSpPr>
        <p:spPr>
          <a:xfrm>
            <a:off x="5943601" y="522867"/>
            <a:ext cx="0" cy="58122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9289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9CE35E-A958-D3D8-DA69-A33BD1986A88}"/>
              </a:ext>
            </a:extLst>
          </p:cNvPr>
          <p:cNvSpPr txBox="1"/>
          <p:nvPr/>
        </p:nvSpPr>
        <p:spPr>
          <a:xfrm>
            <a:off x="340403" y="1391943"/>
            <a:ext cx="11298130" cy="3662541"/>
          </a:xfrm>
          <a:prstGeom prst="rect">
            <a:avLst/>
          </a:prstGeom>
          <a:noFill/>
        </p:spPr>
        <p:txBody>
          <a:bodyPr wrap="square" rtlCol="0">
            <a:spAutoFit/>
          </a:bodyPr>
          <a:lstStyle/>
          <a:p>
            <a:r>
              <a:rPr lang="en-IN" sz="2800" dirty="0">
                <a:solidFill>
                  <a:schemeClr val="bg1"/>
                </a:solidFill>
                <a:latin typeface="MS Reference Sans Serif" panose="020B0604030504040204" pitchFamily="34" charset="0"/>
                <a:ea typeface="Yu Gothic UI Light" panose="020B0300000000000000" pitchFamily="34" charset="-128"/>
              </a:rPr>
              <a:t>Deep learning model  architecture :</a:t>
            </a:r>
          </a:p>
          <a:p>
            <a:endParaRPr lang="en-IN" sz="2800" dirty="0">
              <a:solidFill>
                <a:schemeClr val="bg1"/>
              </a:solidFill>
              <a:latin typeface="Yu Gothic UI Light" panose="020B0300000000000000" pitchFamily="34" charset="-128"/>
              <a:ea typeface="Yu Gothic UI Light" panose="020B0300000000000000" pitchFamily="34" charset="-128"/>
            </a:endParaRPr>
          </a:p>
          <a:p>
            <a:endParaRPr lang="en-IN" sz="1600" dirty="0">
              <a:solidFill>
                <a:schemeClr val="bg1"/>
              </a:solidFill>
              <a:latin typeface="Yu Gothic UI Light" panose="020B0300000000000000" pitchFamily="34" charset="-128"/>
              <a:ea typeface="Yu Gothic UI Light" panose="020B0300000000000000" pitchFamily="34" charset="-128"/>
            </a:endParaRPr>
          </a:p>
          <a:p>
            <a:pPr marL="457200" indent="-457200" algn="just">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The deep learning model for pneumonia detection is typically a </a:t>
            </a:r>
            <a:r>
              <a:rPr lang="en-US" sz="1600" b="1" dirty="0">
                <a:solidFill>
                  <a:schemeClr val="bg1"/>
                </a:solidFill>
                <a:latin typeface="Yu Gothic UI Light" panose="020B0300000000000000" pitchFamily="34" charset="-128"/>
                <a:ea typeface="Yu Gothic UI Light" panose="020B0300000000000000" pitchFamily="34" charset="-128"/>
              </a:rPr>
              <a:t>“Convolutional Neural Network”</a:t>
            </a:r>
            <a:r>
              <a:rPr lang="en-US" sz="1600" dirty="0">
                <a:solidFill>
                  <a:schemeClr val="bg1"/>
                </a:solidFill>
                <a:latin typeface="Yu Gothic UI Light" panose="020B0300000000000000" pitchFamily="34" charset="-128"/>
                <a:ea typeface="Yu Gothic UI Light" panose="020B0300000000000000" pitchFamily="34" charset="-128"/>
              </a:rPr>
              <a:t> (CNN) that is trained on a large dataset of chest X-ray images.</a:t>
            </a:r>
          </a:p>
          <a:p>
            <a:pPr marL="457200" indent="-457200" algn="just">
              <a:buFont typeface="Arial" panose="020B0604020202020204" pitchFamily="34" charset="0"/>
              <a:buChar char="•"/>
            </a:pPr>
            <a:endParaRPr lang="en-US" sz="1600" dirty="0">
              <a:solidFill>
                <a:schemeClr val="bg1"/>
              </a:solidFill>
              <a:latin typeface="Yu Gothic UI Light" panose="020B0300000000000000" pitchFamily="34" charset="-128"/>
              <a:ea typeface="Yu Gothic UI Light" panose="020B0300000000000000" pitchFamily="34" charset="-128"/>
            </a:endParaRPr>
          </a:p>
          <a:p>
            <a:pPr marL="457200" indent="-457200" algn="just">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The CNN architecture is especially useful for image recognition and image classification, as well as other computer vision tasks because they can process large amounts of data and produce highly accurate predictions. CNNs can learn the features of an object through multiple iterations, eliminating the need for manual feature engineering tasks like feature extraction</a:t>
            </a:r>
          </a:p>
          <a:p>
            <a:pPr marL="457200" indent="-457200" algn="just">
              <a:buFont typeface="Arial" panose="020B0604020202020204" pitchFamily="34" charset="0"/>
              <a:buChar char="•"/>
            </a:pPr>
            <a:endParaRPr lang="en-US" sz="1600" dirty="0">
              <a:solidFill>
                <a:schemeClr val="bg1"/>
              </a:solidFill>
              <a:latin typeface="Yu Gothic UI Light" panose="020B0300000000000000" pitchFamily="34" charset="-128"/>
              <a:ea typeface="Yu Gothic UI Light" panose="020B0300000000000000" pitchFamily="34" charset="-128"/>
            </a:endParaRPr>
          </a:p>
          <a:p>
            <a:pPr marL="457200" indent="-457200" algn="just">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The CNN consists of multiple layers that extract features from the input images and classify them as either normal or showing signs of pneumonia.</a:t>
            </a:r>
          </a:p>
          <a:p>
            <a:pPr algn="just"/>
            <a:r>
              <a:rPr lang="en-US" sz="1600" dirty="0">
                <a:solidFill>
                  <a:schemeClr val="bg1"/>
                </a:solidFill>
                <a:latin typeface="Yu Gothic UI Light" panose="020B0300000000000000" pitchFamily="34" charset="-128"/>
                <a:ea typeface="Yu Gothic UI Light" panose="020B0300000000000000" pitchFamily="34" charset="-128"/>
              </a:rPr>
              <a:t> </a:t>
            </a:r>
            <a:endParaRPr lang="en-IN" sz="1600" dirty="0">
              <a:solidFill>
                <a:schemeClr val="bg1"/>
              </a:solidFill>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70046846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5 Common Architectures in Convolution Neural Networks (CNN) | Analytics  Steps">
            <a:extLst>
              <a:ext uri="{FF2B5EF4-FFF2-40B4-BE49-F238E27FC236}">
                <a16:creationId xmlns:a16="http://schemas.microsoft.com/office/drawing/2014/main" id="{5E002368-09BD-2880-C037-845147FE7D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94" b="16020"/>
          <a:stretch/>
        </p:blipFill>
        <p:spPr bwMode="auto">
          <a:xfrm>
            <a:off x="105747" y="102638"/>
            <a:ext cx="11980506" cy="27338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BF8F9517-B6E2-5C23-85A2-B377B44F2010}"/>
              </a:ext>
            </a:extLst>
          </p:cNvPr>
          <p:cNvSpPr txBox="1"/>
          <p:nvPr/>
        </p:nvSpPr>
        <p:spPr>
          <a:xfrm>
            <a:off x="3984350" y="2528729"/>
            <a:ext cx="4935985" cy="307777"/>
          </a:xfrm>
          <a:prstGeom prst="rect">
            <a:avLst/>
          </a:prstGeom>
          <a:noFill/>
        </p:spPr>
        <p:txBody>
          <a:bodyPr wrap="square" rtlCol="0">
            <a:spAutoFit/>
          </a:bodyPr>
          <a:lstStyle/>
          <a:p>
            <a:pPr algn="ctr"/>
            <a:r>
              <a:rPr lang="en-US" sz="1400" dirty="0">
                <a:latin typeface="Bahnschrift" panose="020B0502040204020203" pitchFamily="34" charset="0"/>
              </a:rPr>
              <a:t>Fig. Architecture of CNN model</a:t>
            </a:r>
          </a:p>
        </p:txBody>
      </p:sp>
      <p:sp>
        <p:nvSpPr>
          <p:cNvPr id="4" name="TextBox 3">
            <a:extLst>
              <a:ext uri="{FF2B5EF4-FFF2-40B4-BE49-F238E27FC236}">
                <a16:creationId xmlns:a16="http://schemas.microsoft.com/office/drawing/2014/main" id="{2B70062B-19A8-D262-1C03-AED9CB63A727}"/>
              </a:ext>
            </a:extLst>
          </p:cNvPr>
          <p:cNvSpPr txBox="1"/>
          <p:nvPr/>
        </p:nvSpPr>
        <p:spPr>
          <a:xfrm>
            <a:off x="450980" y="3153746"/>
            <a:ext cx="11510865" cy="2893100"/>
          </a:xfrm>
          <a:prstGeom prst="rect">
            <a:avLst/>
          </a:prstGeom>
          <a:noFill/>
        </p:spPr>
        <p:txBody>
          <a:bodyPr wrap="square" rtlCol="0">
            <a:spAutoFit/>
          </a:bodyPr>
          <a:lstStyle/>
          <a:p>
            <a:pPr algn="just"/>
            <a:r>
              <a:rPr lang="en-US" sz="1400" dirty="0">
                <a:solidFill>
                  <a:schemeClr val="bg1"/>
                </a:solidFill>
                <a:latin typeface="Yu Gothic UI Light" panose="020B0300000000000000" pitchFamily="34" charset="-128"/>
                <a:ea typeface="Yu Gothic UI Light" panose="020B0300000000000000" pitchFamily="34" charset="-128"/>
              </a:rPr>
              <a:t>1. Input layer: This is the first layer of the CNN where the input data, such as an image, is fed into the network.</a:t>
            </a:r>
          </a:p>
          <a:p>
            <a:pPr algn="just"/>
            <a:endParaRPr lang="en-US" sz="1400" dirty="0">
              <a:solidFill>
                <a:schemeClr val="bg1"/>
              </a:solidFill>
              <a:latin typeface="Yu Gothic UI Light" panose="020B0300000000000000" pitchFamily="34" charset="-128"/>
              <a:ea typeface="Yu Gothic UI Light" panose="020B0300000000000000" pitchFamily="34" charset="-128"/>
            </a:endParaRPr>
          </a:p>
          <a:p>
            <a:pPr algn="just"/>
            <a:r>
              <a:rPr lang="en-US" sz="1400" dirty="0">
                <a:solidFill>
                  <a:schemeClr val="bg1"/>
                </a:solidFill>
                <a:latin typeface="Yu Gothic UI Light" panose="020B0300000000000000" pitchFamily="34" charset="-128"/>
                <a:ea typeface="Yu Gothic UI Light" panose="020B0300000000000000" pitchFamily="34" charset="-128"/>
              </a:rPr>
              <a:t>2. Convolutional layer: This layer applies a set of filters to the input data to extract features and create feature maps.</a:t>
            </a:r>
          </a:p>
          <a:p>
            <a:pPr algn="just"/>
            <a:endParaRPr lang="en-US" sz="1400" dirty="0">
              <a:solidFill>
                <a:schemeClr val="bg1"/>
              </a:solidFill>
              <a:latin typeface="Yu Gothic UI Light" panose="020B0300000000000000" pitchFamily="34" charset="-128"/>
              <a:ea typeface="Yu Gothic UI Light" panose="020B0300000000000000" pitchFamily="34" charset="-128"/>
            </a:endParaRPr>
          </a:p>
          <a:p>
            <a:pPr algn="just"/>
            <a:r>
              <a:rPr lang="en-US" sz="1400" dirty="0">
                <a:solidFill>
                  <a:schemeClr val="bg1"/>
                </a:solidFill>
                <a:latin typeface="Yu Gothic UI Light" panose="020B0300000000000000" pitchFamily="34" charset="-128"/>
                <a:ea typeface="Yu Gothic UI Light" panose="020B0300000000000000" pitchFamily="34" charset="-128"/>
              </a:rPr>
              <a:t>3. Pooling layer: This layer reduces the spatial dimensions of the feature maps, which helps in reducing the computational complexity and controlling overfitting.</a:t>
            </a:r>
          </a:p>
          <a:p>
            <a:pPr algn="just"/>
            <a:endParaRPr lang="en-US" sz="1400" dirty="0">
              <a:solidFill>
                <a:schemeClr val="bg1"/>
              </a:solidFill>
              <a:latin typeface="Yu Gothic UI Light" panose="020B0300000000000000" pitchFamily="34" charset="-128"/>
              <a:ea typeface="Yu Gothic UI Light" panose="020B0300000000000000" pitchFamily="34" charset="-128"/>
            </a:endParaRPr>
          </a:p>
          <a:p>
            <a:pPr algn="just"/>
            <a:r>
              <a:rPr lang="en-US" sz="1400" dirty="0">
                <a:solidFill>
                  <a:schemeClr val="bg1"/>
                </a:solidFill>
                <a:latin typeface="Yu Gothic UI Light" panose="020B0300000000000000" pitchFamily="34" charset="-128"/>
                <a:ea typeface="Yu Gothic UI Light" panose="020B0300000000000000" pitchFamily="34" charset="-128"/>
              </a:rPr>
              <a:t>4.Flattening layer: This layer flattens the output of the previous layers into a single vector, which is then fed into the fully connected layer.</a:t>
            </a:r>
          </a:p>
          <a:p>
            <a:pPr algn="just"/>
            <a:endParaRPr lang="en-US" sz="1400" dirty="0">
              <a:solidFill>
                <a:schemeClr val="bg1"/>
              </a:solidFill>
              <a:latin typeface="Yu Gothic UI Light" panose="020B0300000000000000" pitchFamily="34" charset="-128"/>
              <a:ea typeface="Yu Gothic UI Light" panose="020B0300000000000000" pitchFamily="34" charset="-128"/>
            </a:endParaRPr>
          </a:p>
          <a:p>
            <a:pPr algn="just"/>
            <a:r>
              <a:rPr lang="en-US" sz="1400" dirty="0">
                <a:solidFill>
                  <a:schemeClr val="bg1"/>
                </a:solidFill>
                <a:latin typeface="Yu Gothic UI Light" panose="020B0300000000000000" pitchFamily="34" charset="-128"/>
                <a:ea typeface="Yu Gothic UI Light" panose="020B0300000000000000" pitchFamily="34" charset="-128"/>
              </a:rPr>
              <a:t>5. Fully connected layer: This layer connects all neurons from the previous layer to the next layer, and is responsible for learning the non-linear combinations of features.</a:t>
            </a:r>
          </a:p>
          <a:p>
            <a:pPr algn="just"/>
            <a:endParaRPr lang="en-US" sz="1400" dirty="0">
              <a:solidFill>
                <a:schemeClr val="bg1"/>
              </a:solidFill>
              <a:latin typeface="Yu Gothic UI Light" panose="020B0300000000000000" pitchFamily="34" charset="-128"/>
              <a:ea typeface="Yu Gothic UI Light" panose="020B0300000000000000" pitchFamily="34" charset="-128"/>
            </a:endParaRPr>
          </a:p>
          <a:p>
            <a:pPr algn="just"/>
            <a:r>
              <a:rPr lang="en-US" sz="1400" dirty="0">
                <a:solidFill>
                  <a:schemeClr val="bg1"/>
                </a:solidFill>
                <a:latin typeface="Yu Gothic UI Light" panose="020B0300000000000000" pitchFamily="34" charset="-128"/>
                <a:ea typeface="Yu Gothic UI Light" panose="020B0300000000000000" pitchFamily="34" charset="-128"/>
              </a:rPr>
              <a:t>6. Output layer: This is the final layer of the CNN that produces the output predictions based on the learned features from the previous layers.</a:t>
            </a:r>
            <a:endParaRPr lang="en-IN" sz="1400" dirty="0">
              <a:solidFill>
                <a:schemeClr val="bg1"/>
              </a:solidFill>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355652773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64B0A-708D-DDC4-3A9C-B58123E62D27}"/>
              </a:ext>
            </a:extLst>
          </p:cNvPr>
          <p:cNvSpPr txBox="1"/>
          <p:nvPr/>
        </p:nvSpPr>
        <p:spPr>
          <a:xfrm>
            <a:off x="603681" y="674703"/>
            <a:ext cx="6818051" cy="523220"/>
          </a:xfrm>
          <a:prstGeom prst="rect">
            <a:avLst/>
          </a:prstGeom>
          <a:noFill/>
        </p:spPr>
        <p:txBody>
          <a:bodyPr wrap="square" rtlCol="0">
            <a:spAutoFit/>
          </a:bodyPr>
          <a:lstStyle/>
          <a:p>
            <a:r>
              <a:rPr lang="en-IN" sz="2800" dirty="0">
                <a:solidFill>
                  <a:schemeClr val="bg1"/>
                </a:solidFill>
                <a:latin typeface="MS Reference Sans Serif" panose="020B0604030504040204" pitchFamily="34" charset="0"/>
                <a:ea typeface="Yu Gothic UI Light" panose="020B0300000000000000" pitchFamily="34" charset="-128"/>
              </a:rPr>
              <a:t>Performance Evaluation :</a:t>
            </a:r>
          </a:p>
        </p:txBody>
      </p:sp>
      <p:sp>
        <p:nvSpPr>
          <p:cNvPr id="7" name="TextBox 6">
            <a:extLst>
              <a:ext uri="{FF2B5EF4-FFF2-40B4-BE49-F238E27FC236}">
                <a16:creationId xmlns:a16="http://schemas.microsoft.com/office/drawing/2014/main" id="{AF63B4BF-8D03-6FFF-7986-38250F3E40FC}"/>
              </a:ext>
            </a:extLst>
          </p:cNvPr>
          <p:cNvSpPr txBox="1"/>
          <p:nvPr/>
        </p:nvSpPr>
        <p:spPr>
          <a:xfrm>
            <a:off x="2207954" y="2771404"/>
            <a:ext cx="1974285" cy="369332"/>
          </a:xfrm>
          <a:prstGeom prst="rect">
            <a:avLst/>
          </a:prstGeom>
          <a:noFill/>
        </p:spPr>
        <p:txBody>
          <a:bodyPr wrap="square" rtlCol="0">
            <a:spAutoFit/>
          </a:bodyPr>
          <a:lstStyle/>
          <a:p>
            <a:r>
              <a:rPr lang="en-US" dirty="0">
                <a:solidFill>
                  <a:schemeClr val="bg1"/>
                </a:solidFill>
              </a:rPr>
              <a:t>Confusion Matrix </a:t>
            </a:r>
            <a:endParaRPr lang="en-IN" dirty="0">
              <a:solidFill>
                <a:schemeClr val="bg1"/>
              </a:solidFill>
            </a:endParaRPr>
          </a:p>
        </p:txBody>
      </p:sp>
      <p:sp>
        <p:nvSpPr>
          <p:cNvPr id="12" name="TextBox 11">
            <a:extLst>
              <a:ext uri="{FF2B5EF4-FFF2-40B4-BE49-F238E27FC236}">
                <a16:creationId xmlns:a16="http://schemas.microsoft.com/office/drawing/2014/main" id="{77DE3632-1AEE-1F64-3811-BAA11791003A}"/>
              </a:ext>
            </a:extLst>
          </p:cNvPr>
          <p:cNvSpPr txBox="1"/>
          <p:nvPr/>
        </p:nvSpPr>
        <p:spPr>
          <a:xfrm>
            <a:off x="893202" y="1532835"/>
            <a:ext cx="7049052" cy="646331"/>
          </a:xfrm>
          <a:prstGeom prst="rect">
            <a:avLst/>
          </a:prstGeom>
          <a:noFill/>
        </p:spPr>
        <p:txBody>
          <a:bodyPr wrap="square" rtlCol="0">
            <a:spAutoFit/>
          </a:bodyPr>
          <a:lstStyle/>
          <a:p>
            <a:r>
              <a:rPr lang="en-US" dirty="0">
                <a:solidFill>
                  <a:schemeClr val="bg1"/>
                </a:solidFill>
                <a:latin typeface="Yu Gothic UI Light" panose="020B0300000000000000" pitchFamily="34" charset="-128"/>
                <a:ea typeface="Yu Gothic UI Light" panose="020B0300000000000000" pitchFamily="34" charset="-128"/>
              </a:rPr>
              <a:t>The results of the proposed model are estimated using various metrics, including accuracy, precision, F1-score, and recall</a:t>
            </a:r>
            <a:endParaRPr lang="en-IN" dirty="0">
              <a:solidFill>
                <a:schemeClr val="bg1"/>
              </a:solidFill>
              <a:latin typeface="Yu Gothic UI Light" panose="020B0300000000000000" pitchFamily="34" charset="-128"/>
              <a:ea typeface="Yu Gothic UI Light" panose="020B0300000000000000" pitchFamily="34" charset="-128"/>
            </a:endParaRPr>
          </a:p>
        </p:txBody>
      </p:sp>
      <p:pic>
        <p:nvPicPr>
          <p:cNvPr id="5" name="Picture 4">
            <a:extLst>
              <a:ext uri="{FF2B5EF4-FFF2-40B4-BE49-F238E27FC236}">
                <a16:creationId xmlns:a16="http://schemas.microsoft.com/office/drawing/2014/main" id="{DFEBC68B-D4F2-CA63-1728-F3BB86F6CE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tretch>
            <a:fillRect/>
          </a:stretch>
        </p:blipFill>
        <p:spPr>
          <a:xfrm>
            <a:off x="491421" y="3494092"/>
            <a:ext cx="5149049" cy="2998604"/>
          </a:xfrm>
          <a:prstGeom prst="rect">
            <a:avLst/>
          </a:prstGeom>
          <a:ln>
            <a:noFill/>
          </a:ln>
          <a:effectLst/>
        </p:spPr>
      </p:pic>
      <p:sp>
        <p:nvSpPr>
          <p:cNvPr id="6" name="TextBox 5">
            <a:extLst>
              <a:ext uri="{FF2B5EF4-FFF2-40B4-BE49-F238E27FC236}">
                <a16:creationId xmlns:a16="http://schemas.microsoft.com/office/drawing/2014/main" id="{C713FE48-B45A-BF23-2B63-8E3B0C7AA820}"/>
              </a:ext>
            </a:extLst>
          </p:cNvPr>
          <p:cNvSpPr txBox="1"/>
          <p:nvPr/>
        </p:nvSpPr>
        <p:spPr>
          <a:xfrm>
            <a:off x="6844492" y="2771939"/>
            <a:ext cx="4208016" cy="369332"/>
          </a:xfrm>
          <a:prstGeom prst="rect">
            <a:avLst/>
          </a:prstGeom>
          <a:noFill/>
        </p:spPr>
        <p:txBody>
          <a:bodyPr wrap="square" rtlCol="0">
            <a:spAutoFit/>
          </a:bodyPr>
          <a:lstStyle/>
          <a:p>
            <a:r>
              <a:rPr lang="en-US" dirty="0">
                <a:solidFill>
                  <a:schemeClr val="bg1"/>
                </a:solidFill>
              </a:rPr>
              <a:t>Accuracy, Recall score , Precision, F1- Score</a:t>
            </a:r>
            <a:endParaRPr lang="en-IN" dirty="0">
              <a:solidFill>
                <a:schemeClr val="bg1"/>
              </a:solidFill>
            </a:endParaRPr>
          </a:p>
        </p:txBody>
      </p:sp>
      <p:grpSp>
        <p:nvGrpSpPr>
          <p:cNvPr id="13" name="Group 12">
            <a:extLst>
              <a:ext uri="{FF2B5EF4-FFF2-40B4-BE49-F238E27FC236}">
                <a16:creationId xmlns:a16="http://schemas.microsoft.com/office/drawing/2014/main" id="{704E0B23-A92E-17ED-DA57-9CFF08C1FE79}"/>
              </a:ext>
            </a:extLst>
          </p:cNvPr>
          <p:cNvGrpSpPr/>
          <p:nvPr/>
        </p:nvGrpSpPr>
        <p:grpSpPr>
          <a:xfrm>
            <a:off x="6196422" y="3548808"/>
            <a:ext cx="5504157" cy="2954086"/>
            <a:chOff x="5660359" y="3321987"/>
            <a:chExt cx="5492017" cy="2772359"/>
          </a:xfrm>
          <a:effectLst/>
        </p:grpSpPr>
        <p:pic>
          <p:nvPicPr>
            <p:cNvPr id="9" name="Picture 8">
              <a:extLst>
                <a:ext uri="{FF2B5EF4-FFF2-40B4-BE49-F238E27FC236}">
                  <a16:creationId xmlns:a16="http://schemas.microsoft.com/office/drawing/2014/main" id="{8D1561AE-74AB-5C20-20D2-DA7CF1DA413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9000"/>
                      </a14:imgEffect>
                    </a14:imgLayer>
                  </a14:imgProps>
                </a:ext>
                <a:ext uri="{28A0092B-C50C-407E-A947-70E740481C1C}">
                  <a14:useLocalDpi xmlns:a14="http://schemas.microsoft.com/office/drawing/2010/main" val="0"/>
                </a:ext>
              </a:extLst>
            </a:blip>
            <a:srcRect l="20097" t="47145" r="34857" b="43431"/>
            <a:stretch/>
          </p:blipFill>
          <p:spPr>
            <a:xfrm>
              <a:off x="5660359" y="3321987"/>
              <a:ext cx="5492017" cy="646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36D96F91-3947-E414-F2CE-D560069FEA92}"/>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12000"/>
                      </a14:imgEffect>
                    </a14:imgLayer>
                  </a14:imgProps>
                </a:ext>
                <a:ext uri="{28A0092B-C50C-407E-A947-70E740481C1C}">
                  <a14:useLocalDpi xmlns:a14="http://schemas.microsoft.com/office/drawing/2010/main" val="0"/>
                </a:ext>
              </a:extLst>
            </a:blip>
            <a:srcRect l="20413" t="63757" r="50000" b="5242"/>
            <a:stretch/>
          </p:blipFill>
          <p:spPr>
            <a:xfrm>
              <a:off x="5660359" y="3968319"/>
              <a:ext cx="5492017" cy="21260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38780876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F63F600-2798-4D58-4C6A-D6CD3A16AE86}"/>
              </a:ext>
            </a:extLst>
          </p:cNvPr>
          <p:cNvGraphicFramePr>
            <a:graphicFrameLocks noGrp="1"/>
          </p:cNvGraphicFramePr>
          <p:nvPr>
            <p:extLst>
              <p:ext uri="{D42A27DB-BD31-4B8C-83A1-F6EECF244321}">
                <p14:modId xmlns:p14="http://schemas.microsoft.com/office/powerpoint/2010/main" val="4224262227"/>
              </p:ext>
            </p:extLst>
          </p:nvPr>
        </p:nvGraphicFramePr>
        <p:xfrm>
          <a:off x="1797234" y="2228869"/>
          <a:ext cx="8372630" cy="3062221"/>
        </p:xfrm>
        <a:graphic>
          <a:graphicData uri="http://schemas.openxmlformats.org/drawingml/2006/table">
            <a:tbl>
              <a:tblPr firstRow="1" bandRow="1">
                <a:effectLst>
                  <a:innerShdw blurRad="63500" dist="50800" dir="13500000">
                    <a:prstClr val="black">
                      <a:alpha val="50000"/>
                    </a:prstClr>
                  </a:innerShdw>
                </a:effectLst>
                <a:tableStyleId>{1FECB4D8-DB02-4DC6-A0A2-4F2EBAE1DC90}</a:tableStyleId>
              </a:tblPr>
              <a:tblGrid>
                <a:gridCol w="1089255">
                  <a:extLst>
                    <a:ext uri="{9D8B030D-6E8A-4147-A177-3AD203B41FA5}">
                      <a16:colId xmlns:a16="http://schemas.microsoft.com/office/drawing/2014/main" val="4120045220"/>
                    </a:ext>
                  </a:extLst>
                </a:gridCol>
                <a:gridCol w="3456758">
                  <a:extLst>
                    <a:ext uri="{9D8B030D-6E8A-4147-A177-3AD203B41FA5}">
                      <a16:colId xmlns:a16="http://schemas.microsoft.com/office/drawing/2014/main" val="2060647155"/>
                    </a:ext>
                  </a:extLst>
                </a:gridCol>
                <a:gridCol w="3826617">
                  <a:extLst>
                    <a:ext uri="{9D8B030D-6E8A-4147-A177-3AD203B41FA5}">
                      <a16:colId xmlns:a16="http://schemas.microsoft.com/office/drawing/2014/main" val="2818858682"/>
                    </a:ext>
                  </a:extLst>
                </a:gridCol>
              </a:tblGrid>
              <a:tr h="511538">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SR.NO</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Metrics</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Score (%)</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2657978368"/>
                  </a:ext>
                </a:extLst>
              </a:tr>
              <a:tr h="511538">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1.</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Accuracy </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97.27%</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1225266608"/>
                  </a:ext>
                </a:extLst>
              </a:tr>
              <a:tr h="511538">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2.</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Precision</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 97.57%</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615894497"/>
                  </a:ext>
                </a:extLst>
              </a:tr>
              <a:tr h="511538">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3.</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Sensitivity</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98.88%</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507457703"/>
                  </a:ext>
                </a:extLst>
              </a:tr>
              <a:tr h="511538">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4.</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Specificity</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92%</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1798212898"/>
                  </a:ext>
                </a:extLst>
              </a:tr>
              <a:tr h="504531">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5.</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F1- Score</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tc>
                  <a:txBody>
                    <a:bodyPr/>
                    <a:lstStyle/>
                    <a:p>
                      <a:pPr algn="ctr"/>
                      <a:r>
                        <a:rPr lang="en-US" dirty="0">
                          <a:solidFill>
                            <a:schemeClr val="tx1">
                              <a:lumMod val="95000"/>
                              <a:lumOff val="5000"/>
                            </a:schemeClr>
                          </a:solidFill>
                          <a:effectLst>
                            <a:outerShdw blurRad="50800" dist="38100" dir="2700000" algn="tl" rotWithShape="0">
                              <a:prstClr val="black">
                                <a:alpha val="40000"/>
                              </a:prstClr>
                            </a:outerShdw>
                          </a:effectLst>
                        </a:rPr>
                        <a:t>98.22%</a:t>
                      </a:r>
                      <a:endParaRPr lang="en-IN" dirty="0">
                        <a:solidFill>
                          <a:schemeClr val="tx1">
                            <a:lumMod val="95000"/>
                            <a:lumOff val="5000"/>
                          </a:schemeClr>
                        </a:solidFill>
                        <a:effectLst>
                          <a:outerShdw blurRad="50800" dist="38100" dir="2700000" algn="tl" rotWithShape="0">
                            <a:prstClr val="black">
                              <a:alpha val="40000"/>
                            </a:prstClr>
                          </a:outerShdw>
                        </a:effectLst>
                      </a:endParaRPr>
                    </a:p>
                  </a:txBody>
                  <a:tcPr anchor="ctr"/>
                </a:tc>
                <a:extLst>
                  <a:ext uri="{0D108BD9-81ED-4DB2-BD59-A6C34878D82A}">
                    <a16:rowId xmlns:a16="http://schemas.microsoft.com/office/drawing/2014/main" val="2326133450"/>
                  </a:ext>
                </a:extLst>
              </a:tr>
            </a:tbl>
          </a:graphicData>
        </a:graphic>
      </p:graphicFrame>
      <p:sp>
        <p:nvSpPr>
          <p:cNvPr id="5" name="TextBox 4">
            <a:extLst>
              <a:ext uri="{FF2B5EF4-FFF2-40B4-BE49-F238E27FC236}">
                <a16:creationId xmlns:a16="http://schemas.microsoft.com/office/drawing/2014/main" id="{C4CA5866-7FA5-3BC2-0125-4FA44A39BC7C}"/>
              </a:ext>
            </a:extLst>
          </p:cNvPr>
          <p:cNvSpPr txBox="1"/>
          <p:nvPr/>
        </p:nvSpPr>
        <p:spPr>
          <a:xfrm>
            <a:off x="3204838" y="728839"/>
            <a:ext cx="5557422" cy="646331"/>
          </a:xfrm>
          <a:prstGeom prst="rect">
            <a:avLst/>
          </a:prstGeom>
          <a:noFill/>
        </p:spPr>
        <p:txBody>
          <a:bodyPr wrap="square" rtlCol="0">
            <a:spAutoFit/>
          </a:bodyPr>
          <a:lstStyle/>
          <a:p>
            <a:r>
              <a:rPr lang="en-US" sz="3600" dirty="0">
                <a:solidFill>
                  <a:schemeClr val="bg1"/>
                </a:solidFill>
                <a:latin typeface="Arial Rounded MT Bold" panose="020F0704030504030204" pitchFamily="34" charset="0"/>
              </a:rPr>
              <a:t>Model Evaluation Table</a:t>
            </a:r>
            <a:endParaRPr lang="en-IN"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11519351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382345-A54C-7526-43ED-39058D845046}"/>
              </a:ext>
            </a:extLst>
          </p:cNvPr>
          <p:cNvSpPr txBox="1"/>
          <p:nvPr/>
        </p:nvSpPr>
        <p:spPr>
          <a:xfrm>
            <a:off x="377300" y="772358"/>
            <a:ext cx="10993515" cy="4139916"/>
          </a:xfrm>
          <a:prstGeom prst="rect">
            <a:avLst/>
          </a:prstGeom>
          <a:noFill/>
        </p:spPr>
        <p:txBody>
          <a:bodyPr wrap="square" rtlCol="0">
            <a:spAutoFit/>
          </a:bodyPr>
          <a:lstStyle/>
          <a:p>
            <a:r>
              <a:rPr lang="en-US" sz="2800" dirty="0">
                <a:solidFill>
                  <a:schemeClr val="bg1"/>
                </a:solidFill>
                <a:latin typeface="MS Reference Sans Serif" panose="020B0604030504040204" pitchFamily="34" charset="0"/>
                <a:ea typeface="Yu Gothic UI Light" panose="020B0300000000000000" pitchFamily="34" charset="-128"/>
              </a:rPr>
              <a:t>Advantages :</a:t>
            </a:r>
          </a:p>
          <a:p>
            <a:pPr algn="ctr"/>
            <a:endParaRPr lang="en-US" sz="2800" dirty="0">
              <a:solidFill>
                <a:schemeClr val="bg1"/>
              </a:solidFill>
              <a:latin typeface="Yu Gothic UI Light" panose="020B0300000000000000" pitchFamily="34" charset="-128"/>
              <a:ea typeface="Yu Gothic UI Light" panose="020B0300000000000000" pitchFamily="34" charset="-128"/>
            </a:endParaRPr>
          </a:p>
          <a:p>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Early intervention: Early diagnosis of pneumonia allows for prompt treatment, improving patient outcomes and reducing the risk of complications.</a:t>
            </a:r>
          </a:p>
          <a:p>
            <a:pPr marL="285750" indent="-285750" algn="just">
              <a:lnSpc>
                <a:spcPct val="150000"/>
              </a:lnSpc>
              <a:buFont typeface="Arial" panose="020B0604020202020204" pitchFamily="34" charset="0"/>
              <a:buChar char="•"/>
            </a:pPr>
            <a:endParaRPr lang="en-US" sz="1600" dirty="0">
              <a:solidFill>
                <a:schemeClr val="bg1"/>
              </a:solidFill>
              <a:latin typeface="Yu Gothic UI Light" panose="020B0300000000000000" pitchFamily="34" charset="-128"/>
              <a:ea typeface="Yu Gothic UI Light" panose="020B0300000000000000" pitchFamily="34" charset="-128"/>
            </a:endParaRP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Improved patient care: Accurate pneumonia detection can guide treatment decisions, leading to better patient care and reduced healthcare costs.</a:t>
            </a:r>
          </a:p>
          <a:p>
            <a:pPr marL="285750" indent="-285750" algn="just">
              <a:lnSpc>
                <a:spcPct val="150000"/>
              </a:lnSpc>
              <a:buFont typeface="Arial" panose="020B0604020202020204" pitchFamily="34" charset="0"/>
              <a:buChar char="•"/>
            </a:pPr>
            <a:endParaRPr lang="en-US" sz="1600" dirty="0">
              <a:solidFill>
                <a:schemeClr val="bg1"/>
              </a:solidFill>
              <a:latin typeface="Yu Gothic UI Light" panose="020B0300000000000000" pitchFamily="34" charset="-128"/>
              <a:ea typeface="Yu Gothic UI Light" panose="020B0300000000000000" pitchFamily="34" charset="-128"/>
            </a:endParaRP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Infection control: Early identification of pneumonia can help prevent the spread of the infection to other patients and healthcare workers.</a:t>
            </a:r>
          </a:p>
        </p:txBody>
      </p:sp>
    </p:spTree>
    <p:extLst>
      <p:ext uri="{BB962C8B-B14F-4D97-AF65-F5344CB8AC3E}">
        <p14:creationId xmlns:p14="http://schemas.microsoft.com/office/powerpoint/2010/main" val="17348516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05103-80F1-2872-72E5-BE1451B8F98F}"/>
              </a:ext>
            </a:extLst>
          </p:cNvPr>
          <p:cNvSpPr txBox="1"/>
          <p:nvPr/>
        </p:nvSpPr>
        <p:spPr>
          <a:xfrm>
            <a:off x="572843" y="1029765"/>
            <a:ext cx="5733662" cy="454292"/>
          </a:xfrm>
          <a:prstGeom prst="rect">
            <a:avLst/>
          </a:prstGeom>
          <a:noFill/>
        </p:spPr>
        <p:txBody>
          <a:bodyPr wrap="square" rtlCol="0">
            <a:spAutoFit/>
          </a:bodyPr>
          <a:lstStyle/>
          <a:p>
            <a:pPr marL="0" indent="0">
              <a:lnSpc>
                <a:spcPts val="3073"/>
              </a:lnSpc>
              <a:buNone/>
            </a:pPr>
            <a:r>
              <a:rPr lang="en-US" sz="2400" dirty="0">
                <a:solidFill>
                  <a:schemeClr val="bg1"/>
                </a:solidFill>
                <a:latin typeface="MS Reference Sans Serif" panose="020B0604030504040204" pitchFamily="34" charset="0"/>
                <a:ea typeface="Gelasio" pitchFamily="34" charset="-122"/>
                <a:cs typeface="Gelasio" pitchFamily="34" charset="-120"/>
              </a:rPr>
              <a:t>Limitations and Challenges :</a:t>
            </a:r>
            <a:endParaRPr lang="en-US" sz="2400" dirty="0">
              <a:solidFill>
                <a:schemeClr val="bg1"/>
              </a:solidFill>
              <a:latin typeface="MS Reference Sans Serif" panose="020B0604030504040204" pitchFamily="34" charset="0"/>
            </a:endParaRPr>
          </a:p>
        </p:txBody>
      </p:sp>
      <p:sp>
        <p:nvSpPr>
          <p:cNvPr id="3" name="TextBox 2">
            <a:extLst>
              <a:ext uri="{FF2B5EF4-FFF2-40B4-BE49-F238E27FC236}">
                <a16:creationId xmlns:a16="http://schemas.microsoft.com/office/drawing/2014/main" id="{314D1099-F6D9-2A7F-F5B8-A71EEF405AD2}"/>
              </a:ext>
            </a:extLst>
          </p:cNvPr>
          <p:cNvSpPr txBox="1"/>
          <p:nvPr/>
        </p:nvSpPr>
        <p:spPr>
          <a:xfrm>
            <a:off x="572843" y="1794558"/>
            <a:ext cx="9627600" cy="1702710"/>
          </a:xfrm>
          <a:prstGeom prst="rect">
            <a:avLst/>
          </a:prstGeom>
          <a:noFill/>
        </p:spPr>
        <p:txBody>
          <a:bodyPr wrap="square" rtlCol="0">
            <a:spAutoFit/>
          </a:bodyPr>
          <a:lstStyle/>
          <a:p>
            <a:pPr algn="just">
              <a:lnSpc>
                <a:spcPct val="150000"/>
              </a:lnSpc>
            </a:pPr>
            <a:r>
              <a:rPr lang="en-US" sz="1800" dirty="0">
                <a:solidFill>
                  <a:schemeClr val="bg1"/>
                </a:solidFill>
                <a:latin typeface="Yu Gothic UI Light" panose="020B0300000000000000" pitchFamily="34" charset="-128"/>
                <a:ea typeface="Yu Gothic UI Light" panose="020B0300000000000000" pitchFamily="34" charset="-128"/>
                <a:cs typeface="Gelasio" pitchFamily="34" charset="-120"/>
              </a:rPr>
              <a:t>One of the challenges of implementing deep learning models in clinical settings is the lack of interpretability and transparency. This limits the ability of clinicians to understand how the model arrives at its diagnosis and may impede its adoption in clinical practice.</a:t>
            </a:r>
            <a:endParaRPr lang="en-US" sz="1800" dirty="0">
              <a:solidFill>
                <a:schemeClr val="bg1"/>
              </a:solidFill>
              <a:latin typeface="Yu Gothic UI Light" panose="020B0300000000000000" pitchFamily="34" charset="-128"/>
              <a:ea typeface="Yu Gothic UI Light" panose="020B0300000000000000" pitchFamily="34" charset="-128"/>
            </a:endParaRPr>
          </a:p>
          <a:p>
            <a:pPr algn="just">
              <a:lnSpc>
                <a:spcPct val="150000"/>
              </a:lnSpc>
            </a:pPr>
            <a:endParaRPr lang="en-IN" dirty="0">
              <a:solidFill>
                <a:schemeClr val="bg1"/>
              </a:solidFill>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78201142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520FF-49BC-8879-B0F4-7CD1C2643AC5}"/>
              </a:ext>
            </a:extLst>
          </p:cNvPr>
          <p:cNvSpPr txBox="1"/>
          <p:nvPr/>
        </p:nvSpPr>
        <p:spPr>
          <a:xfrm>
            <a:off x="361025" y="1796895"/>
            <a:ext cx="11097088" cy="263181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Deep learning models have demonstrated promising performance in detecting pneumonia from </a:t>
            </a:r>
            <a:r>
              <a:rPr lang="en-US" sz="1600">
                <a:solidFill>
                  <a:schemeClr val="bg1"/>
                </a:solidFill>
                <a:latin typeface="Yu Gothic UI Light" panose="020B0300000000000000" pitchFamily="34" charset="-128"/>
                <a:ea typeface="Yu Gothic UI Light" panose="020B0300000000000000" pitchFamily="34" charset="-128"/>
              </a:rPr>
              <a:t>chest x-ray </a:t>
            </a:r>
            <a:r>
              <a:rPr lang="en-US" sz="1600" dirty="0">
                <a:solidFill>
                  <a:schemeClr val="bg1"/>
                </a:solidFill>
                <a:latin typeface="Yu Gothic UI Light" panose="020B0300000000000000" pitchFamily="34" charset="-128"/>
                <a:ea typeface="Yu Gothic UI Light" panose="020B0300000000000000" pitchFamily="34" charset="-128"/>
              </a:rPr>
              <a:t>images, achieving high accuracy, sensitivity, and specificity. </a:t>
            </a: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Deep learning models can automatically analyze chest X-ray images, reducing the workload for radiologists and enabling faster diagnosis.</a:t>
            </a: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Deep learning models can achieve higher accuracy than traditional methods, especially in subtle or atypical cases of pneumonia.</a:t>
            </a:r>
          </a:p>
          <a:p>
            <a:pPr marL="285750" indent="-285750" algn="just">
              <a:lnSpc>
                <a:spcPct val="150000"/>
              </a:lnSpc>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Deep learning models provide consistent and objective analysis, minimizing the impact of human bias and variability.</a:t>
            </a:r>
          </a:p>
        </p:txBody>
      </p:sp>
      <p:sp>
        <p:nvSpPr>
          <p:cNvPr id="3" name="TextBox 2">
            <a:extLst>
              <a:ext uri="{FF2B5EF4-FFF2-40B4-BE49-F238E27FC236}">
                <a16:creationId xmlns:a16="http://schemas.microsoft.com/office/drawing/2014/main" id="{93B1E230-856E-8382-7A2B-5F74964FA18E}"/>
              </a:ext>
            </a:extLst>
          </p:cNvPr>
          <p:cNvSpPr txBox="1"/>
          <p:nvPr/>
        </p:nvSpPr>
        <p:spPr>
          <a:xfrm>
            <a:off x="4480264" y="709649"/>
            <a:ext cx="2858610" cy="523220"/>
          </a:xfrm>
          <a:prstGeom prst="rect">
            <a:avLst/>
          </a:prstGeom>
          <a:noFill/>
        </p:spPr>
        <p:txBody>
          <a:bodyPr wrap="square" rtlCol="0">
            <a:spAutoFit/>
          </a:bodyPr>
          <a:lstStyle/>
          <a:p>
            <a:pPr algn="ctr"/>
            <a:r>
              <a:rPr lang="en-US" sz="2800" dirty="0">
                <a:solidFill>
                  <a:schemeClr val="bg1"/>
                </a:solidFill>
                <a:latin typeface="MS Reference Sans Serif" panose="020B0604030504040204" pitchFamily="34" charset="0"/>
                <a:ea typeface="Yu Gothic UI Light" panose="020B0300000000000000" pitchFamily="34" charset="-128"/>
              </a:rPr>
              <a:t>Conclusion</a:t>
            </a:r>
            <a:endParaRPr lang="en-IN" sz="2800" dirty="0">
              <a:solidFill>
                <a:schemeClr val="bg1"/>
              </a:solidFill>
              <a:latin typeface="MS Reference Sans Serif" panose="020B0604030504040204" pitchFamily="34" charset="0"/>
              <a:ea typeface="Yu Gothic UI Light" panose="020B0300000000000000" pitchFamily="34" charset="-128"/>
            </a:endParaRPr>
          </a:p>
        </p:txBody>
      </p:sp>
    </p:spTree>
    <p:extLst>
      <p:ext uri="{BB962C8B-B14F-4D97-AF65-F5344CB8AC3E}">
        <p14:creationId xmlns:p14="http://schemas.microsoft.com/office/powerpoint/2010/main" val="315967510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0D67B9-7FF4-B143-7CAD-2D825BE25691}"/>
              </a:ext>
            </a:extLst>
          </p:cNvPr>
          <p:cNvSpPr txBox="1"/>
          <p:nvPr/>
        </p:nvSpPr>
        <p:spPr>
          <a:xfrm>
            <a:off x="2949677" y="2647794"/>
            <a:ext cx="7561007" cy="1323439"/>
          </a:xfrm>
          <a:prstGeom prst="rect">
            <a:avLst/>
          </a:prstGeom>
          <a:noFill/>
        </p:spPr>
        <p:txBody>
          <a:bodyPr wrap="square" rtlCol="0">
            <a:spAutoFit/>
          </a:bodyPr>
          <a:lstStyle/>
          <a:p>
            <a:r>
              <a:rPr lang="en-US" sz="8000" dirty="0">
                <a:solidFill>
                  <a:schemeClr val="bg1"/>
                </a:solidFill>
                <a:latin typeface="Arial Rounded MT Bold" panose="020F0704030504030204" pitchFamily="34" charset="0"/>
              </a:rPr>
              <a:t>Thank You !</a:t>
            </a:r>
            <a:endParaRPr lang="en-IN" sz="80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28165955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2171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C8F4D-0AB8-27F7-DE48-FF425D6631D9}"/>
              </a:ext>
            </a:extLst>
          </p:cNvPr>
          <p:cNvSpPr txBox="1"/>
          <p:nvPr/>
        </p:nvSpPr>
        <p:spPr>
          <a:xfrm>
            <a:off x="444500" y="236752"/>
            <a:ext cx="7629524" cy="1384995"/>
          </a:xfrm>
          <a:prstGeom prst="rect">
            <a:avLst/>
          </a:prstGeom>
          <a:noFill/>
        </p:spPr>
        <p:txBody>
          <a:bodyPr wrap="square" rtlCol="0" anchor="t">
            <a:spAutoFit/>
          </a:bodyPr>
          <a:lstStyle/>
          <a:p>
            <a:endParaRPr lang="en-US" sz="2800" dirty="0">
              <a:solidFill>
                <a:schemeClr val="bg1"/>
              </a:solidFill>
              <a:latin typeface="Arial Rounded MT Bold" panose="020F0704030504030204" pitchFamily="34" charset="0"/>
            </a:endParaRPr>
          </a:p>
          <a:p>
            <a:r>
              <a:rPr lang="en-US" sz="2800" dirty="0">
                <a:solidFill>
                  <a:schemeClr val="bg1"/>
                </a:solidFill>
                <a:latin typeface="Arial Rounded MT Bold" panose="020F0704030504030204" pitchFamily="34" charset="0"/>
              </a:rPr>
              <a:t>Introduction to the significance of pneumonia detection :</a:t>
            </a:r>
            <a:endParaRPr lang="en-IN" sz="2800" dirty="0">
              <a:solidFill>
                <a:schemeClr val="bg1"/>
              </a:solidFill>
              <a:latin typeface="Arial Rounded MT Bold" panose="020F0704030504030204" pitchFamily="34" charset="0"/>
            </a:endParaRPr>
          </a:p>
        </p:txBody>
      </p:sp>
      <p:pic>
        <p:nvPicPr>
          <p:cNvPr id="1026" name="Picture 2" descr="Explained: Mysterious pneumonia outbreak in China; Know symptoms, WHO  guidelines">
            <a:extLst>
              <a:ext uri="{FF2B5EF4-FFF2-40B4-BE49-F238E27FC236}">
                <a16:creationId xmlns:a16="http://schemas.microsoft.com/office/drawing/2014/main" id="{8FCAA235-DB8E-4B3A-ACBA-56FD084B2D5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7962055" y="1551521"/>
            <a:ext cx="3411961" cy="406330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D79A7B-DB4D-C074-27DC-5175A65BD229}"/>
              </a:ext>
            </a:extLst>
          </p:cNvPr>
          <p:cNvSpPr txBox="1"/>
          <p:nvPr/>
        </p:nvSpPr>
        <p:spPr>
          <a:xfrm>
            <a:off x="444500" y="2604442"/>
            <a:ext cx="6632575" cy="2631811"/>
          </a:xfrm>
          <a:prstGeom prst="rect">
            <a:avLst/>
          </a:prstGeom>
          <a:noFill/>
        </p:spPr>
        <p:txBody>
          <a:bodyPr wrap="square" rtlCol="0">
            <a:spAutoFit/>
          </a:bodyPr>
          <a:lstStyle/>
          <a:p>
            <a:pPr algn="just">
              <a:lnSpc>
                <a:spcPct val="150000"/>
              </a:lnSpc>
            </a:pPr>
            <a:r>
              <a:rPr lang="en-US" sz="1600" dirty="0">
                <a:solidFill>
                  <a:schemeClr val="bg1"/>
                </a:solidFill>
                <a:latin typeface="Yu Gothic UI Light" panose="020B0300000000000000" pitchFamily="34" charset="-128"/>
                <a:ea typeface="Yu Gothic UI Light" panose="020B0300000000000000" pitchFamily="34" charset="-128"/>
              </a:rPr>
              <a:t>Pneumonia is a common lung infection that affects millions of people worldwide. It can be caused by bacteria, viruses, or fungi and can range from mild to severe. Early diagnosis and treatment are crucial for preventing complications. Chest X-rays are a readily available and inexpensive imaging technique used to diagnose pneumonia. However, interpreting chest X-rays can be challenging, especially for subtle cases. This is where AI-powered chest X-ray pneumonia detection models come in. </a:t>
            </a:r>
          </a:p>
        </p:txBody>
      </p:sp>
    </p:spTree>
    <p:extLst>
      <p:ext uri="{BB962C8B-B14F-4D97-AF65-F5344CB8AC3E}">
        <p14:creationId xmlns:p14="http://schemas.microsoft.com/office/powerpoint/2010/main" val="101607786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D9E32-66F8-AC9E-3A1C-6A3180B2E5EC}"/>
              </a:ext>
            </a:extLst>
          </p:cNvPr>
          <p:cNvSpPr txBox="1"/>
          <p:nvPr/>
        </p:nvSpPr>
        <p:spPr>
          <a:xfrm>
            <a:off x="710212" y="2232734"/>
            <a:ext cx="10253710" cy="170271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latin typeface="Yu Gothic UI Light" panose="020B0300000000000000" pitchFamily="34" charset="-128"/>
                <a:ea typeface="Yu Gothic UI Light" panose="020B0300000000000000" pitchFamily="34" charset="-128"/>
              </a:rPr>
              <a:t>Develop a deep learning model to automatically detect pneumonia from chest X-ray images. </a:t>
            </a:r>
          </a:p>
          <a:p>
            <a:pPr marL="285750" indent="-285750" algn="just">
              <a:lnSpc>
                <a:spcPct val="150000"/>
              </a:lnSpc>
              <a:buFont typeface="Arial" panose="020B0604020202020204" pitchFamily="34" charset="0"/>
              <a:buChar char="•"/>
            </a:pPr>
            <a:r>
              <a:rPr lang="en-US" dirty="0">
                <a:solidFill>
                  <a:schemeClr val="bg1"/>
                </a:solidFill>
                <a:latin typeface="Yu Gothic UI Light" panose="020B0300000000000000" pitchFamily="34" charset="-128"/>
                <a:ea typeface="Yu Gothic UI Light" panose="020B0300000000000000" pitchFamily="34" charset="-128"/>
              </a:rPr>
              <a:t> Improve the accuracy, sensitivity, and specificity of pneumonia diagnosis compared to human radiologists. </a:t>
            </a:r>
          </a:p>
          <a:p>
            <a:pPr marL="285750" indent="-285750" algn="just">
              <a:lnSpc>
                <a:spcPct val="150000"/>
              </a:lnSpc>
              <a:buFont typeface="Arial" panose="020B0604020202020204" pitchFamily="34" charset="0"/>
              <a:buChar char="•"/>
            </a:pPr>
            <a:r>
              <a:rPr lang="en-US" dirty="0">
                <a:solidFill>
                  <a:schemeClr val="bg1"/>
                </a:solidFill>
                <a:latin typeface="Yu Gothic UI Light" panose="020B0300000000000000" pitchFamily="34" charset="-128"/>
                <a:ea typeface="Yu Gothic UI Light" panose="020B0300000000000000" pitchFamily="34" charset="-128"/>
              </a:rPr>
              <a:t>Reduce the workload of radiologists and enable faster diagnosis of pneumonia.</a:t>
            </a:r>
            <a:endParaRPr lang="en-IN" dirty="0">
              <a:solidFill>
                <a:schemeClr val="bg1"/>
              </a:solidFill>
              <a:latin typeface="Yu Gothic UI Light" panose="020B0300000000000000" pitchFamily="34" charset="-128"/>
              <a:ea typeface="Yu Gothic UI Light" panose="020B0300000000000000" pitchFamily="34" charset="-128"/>
            </a:endParaRPr>
          </a:p>
        </p:txBody>
      </p:sp>
      <p:sp>
        <p:nvSpPr>
          <p:cNvPr id="3" name="TextBox 2">
            <a:extLst>
              <a:ext uri="{FF2B5EF4-FFF2-40B4-BE49-F238E27FC236}">
                <a16:creationId xmlns:a16="http://schemas.microsoft.com/office/drawing/2014/main" id="{8BA00AD6-38FB-2709-29B2-E56687474E87}"/>
              </a:ext>
            </a:extLst>
          </p:cNvPr>
          <p:cNvSpPr txBox="1"/>
          <p:nvPr/>
        </p:nvSpPr>
        <p:spPr>
          <a:xfrm>
            <a:off x="710212" y="843379"/>
            <a:ext cx="2947387" cy="584775"/>
          </a:xfrm>
          <a:prstGeom prst="rect">
            <a:avLst/>
          </a:prstGeom>
          <a:noFill/>
        </p:spPr>
        <p:txBody>
          <a:bodyPr wrap="square" rtlCol="0">
            <a:spAutoFit/>
          </a:bodyPr>
          <a:lstStyle/>
          <a:p>
            <a:r>
              <a:rPr lang="en-US" sz="3200" dirty="0">
                <a:solidFill>
                  <a:schemeClr val="bg1"/>
                </a:solidFill>
                <a:latin typeface="Arial Rounded MT Bold" panose="020F0704030504030204" pitchFamily="34" charset="0"/>
              </a:rPr>
              <a:t>Objectives</a:t>
            </a:r>
            <a:r>
              <a:rPr lang="en-US" sz="3200" b="1" dirty="0">
                <a:solidFill>
                  <a:schemeClr val="bg1"/>
                </a:solidFill>
                <a:latin typeface="Arial Rounded MT Bold" panose="020F0704030504030204" pitchFamily="34" charset="0"/>
              </a:rPr>
              <a:t> :</a:t>
            </a:r>
            <a:endParaRPr lang="en-IN" sz="3200"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785769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F1995-CB6D-1A3A-7D5E-3DBDCE7C86A0}"/>
              </a:ext>
            </a:extLst>
          </p:cNvPr>
          <p:cNvSpPr txBox="1"/>
          <p:nvPr/>
        </p:nvSpPr>
        <p:spPr>
          <a:xfrm>
            <a:off x="631425" y="985601"/>
            <a:ext cx="7910005" cy="523220"/>
          </a:xfrm>
          <a:prstGeom prst="rect">
            <a:avLst/>
          </a:prstGeom>
          <a:noFill/>
        </p:spPr>
        <p:txBody>
          <a:bodyPr wrap="square" rtlCol="0">
            <a:spAutoFit/>
          </a:bodyPr>
          <a:lstStyle/>
          <a:p>
            <a:pPr algn="l"/>
            <a:r>
              <a:rPr lang="en-US" sz="2800" b="1" i="0" dirty="0">
                <a:solidFill>
                  <a:schemeClr val="bg1"/>
                </a:solidFill>
                <a:effectLst/>
                <a:latin typeface="MS Reference Sans Serif" panose="020B0604030504040204" pitchFamily="34" charset="0"/>
              </a:rPr>
              <a:t>Chest X–Ray in pneumonia diagnosis :</a:t>
            </a:r>
          </a:p>
        </p:txBody>
      </p:sp>
      <p:sp>
        <p:nvSpPr>
          <p:cNvPr id="5" name="TextBox 4">
            <a:extLst>
              <a:ext uri="{FF2B5EF4-FFF2-40B4-BE49-F238E27FC236}">
                <a16:creationId xmlns:a16="http://schemas.microsoft.com/office/drawing/2014/main" id="{FC5257BD-014E-AD77-89D5-8B8D5D0EBAF9}"/>
              </a:ext>
            </a:extLst>
          </p:cNvPr>
          <p:cNvSpPr txBox="1"/>
          <p:nvPr/>
        </p:nvSpPr>
        <p:spPr>
          <a:xfrm>
            <a:off x="435005" y="2471661"/>
            <a:ext cx="7119892" cy="1569660"/>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solidFill>
                  <a:schemeClr val="bg1"/>
                </a:solidFill>
                <a:latin typeface="Yu Gothic UI Light" panose="020B0300000000000000" pitchFamily="34" charset="-128"/>
                <a:ea typeface="Yu Gothic UI Light" panose="020B0300000000000000" pitchFamily="34" charset="-128"/>
              </a:rPr>
              <a:t>Pneumonia can be difficult to diagnose accurately, especially in the early stages when symptoms are mild and non-specific.</a:t>
            </a:r>
          </a:p>
          <a:p>
            <a:pPr marL="285750" indent="-285750" algn="just">
              <a:buFont typeface="Wingdings" panose="05000000000000000000" pitchFamily="2" charset="2"/>
              <a:buChar char="§"/>
            </a:pPr>
            <a:endParaRPr lang="en-US" sz="1600" dirty="0">
              <a:solidFill>
                <a:schemeClr val="bg1"/>
              </a:solidFill>
              <a:latin typeface="Yu Gothic UI Light" panose="020B0300000000000000" pitchFamily="34" charset="-128"/>
              <a:ea typeface="Yu Gothic UI Light" panose="020B0300000000000000" pitchFamily="34" charset="-128"/>
            </a:endParaRPr>
          </a:p>
          <a:p>
            <a:pPr marL="285750" indent="-285750" algn="just">
              <a:buFont typeface="Wingdings" panose="05000000000000000000" pitchFamily="2" charset="2"/>
              <a:buChar char="§"/>
            </a:pPr>
            <a:r>
              <a:rPr lang="en-US" sz="1600" dirty="0">
                <a:solidFill>
                  <a:schemeClr val="bg1"/>
                </a:solidFill>
                <a:latin typeface="Yu Gothic UI Light" panose="020B0300000000000000" pitchFamily="34" charset="-128"/>
                <a:ea typeface="Yu Gothic UI Light" panose="020B0300000000000000" pitchFamily="34" charset="-128"/>
              </a:rPr>
              <a:t>Chest X-rays are a common diagnostic tool used to detect pneumonia, but they can be challenging to interpret accurately, especially for inexperienced radiologists.</a:t>
            </a:r>
            <a:endParaRPr lang="en-IN" sz="1600" dirty="0">
              <a:solidFill>
                <a:schemeClr val="bg1"/>
              </a:solidFill>
              <a:latin typeface="Yu Gothic UI Light" panose="020B0300000000000000" pitchFamily="34" charset="-128"/>
              <a:ea typeface="Yu Gothic UI Light" panose="020B0300000000000000" pitchFamily="34" charset="-128"/>
            </a:endParaRPr>
          </a:p>
        </p:txBody>
      </p:sp>
      <p:pic>
        <p:nvPicPr>
          <p:cNvPr id="3074" name="Picture 2" descr="Tips for avoiding pneumonia in patients with COPD - Clinical Advisor">
            <a:extLst>
              <a:ext uri="{FF2B5EF4-FFF2-40B4-BE49-F238E27FC236}">
                <a16:creationId xmlns:a16="http://schemas.microsoft.com/office/drawing/2014/main" id="{449C0713-2994-71ED-C8AB-2F4A5C0311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114000"/>
                    </a14:imgEffect>
                    <a14:imgEffect>
                      <a14:brightnessContrast contrast="-13000"/>
                    </a14:imgEffect>
                  </a14:imgLayer>
                </a14:imgProps>
              </a:ext>
              <a:ext uri="{28A0092B-C50C-407E-A947-70E740481C1C}">
                <a14:useLocalDpi xmlns:a14="http://schemas.microsoft.com/office/drawing/2010/main" val="0"/>
              </a:ext>
            </a:extLst>
          </a:blip>
          <a:srcRect/>
          <a:stretch>
            <a:fillRect/>
          </a:stretch>
        </p:blipFill>
        <p:spPr bwMode="auto">
          <a:xfrm>
            <a:off x="8541430" y="1508821"/>
            <a:ext cx="2693262" cy="3999509"/>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2042727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835B-C3E9-A4F7-4FCC-1E155460F65E}"/>
              </a:ext>
            </a:extLst>
          </p:cNvPr>
          <p:cNvSpPr txBox="1"/>
          <p:nvPr/>
        </p:nvSpPr>
        <p:spPr>
          <a:xfrm>
            <a:off x="1269633" y="456232"/>
            <a:ext cx="9197139" cy="523220"/>
          </a:xfrm>
          <a:prstGeom prst="rect">
            <a:avLst/>
          </a:prstGeom>
          <a:noFill/>
          <a:ln>
            <a:noFill/>
          </a:ln>
        </p:spPr>
        <p:txBody>
          <a:bodyPr wrap="square" rtlCol="0">
            <a:spAutoFit/>
          </a:bodyPr>
          <a:lstStyle/>
          <a:p>
            <a:r>
              <a:rPr lang="en-US" sz="2800" b="1" dirty="0">
                <a:solidFill>
                  <a:schemeClr val="bg1"/>
                </a:solidFill>
                <a:latin typeface="MS Reference Sans Serif" panose="020B0604030504040204" pitchFamily="34" charset="0"/>
                <a:ea typeface="Yu Gothic UI Light" panose="020B0300000000000000" pitchFamily="34" charset="-128"/>
              </a:rPr>
              <a:t>Traditional Method      VS            Deep Learning </a:t>
            </a:r>
            <a:endParaRPr lang="en-IN" sz="2800" b="1" dirty="0">
              <a:solidFill>
                <a:schemeClr val="bg1"/>
              </a:solidFill>
              <a:latin typeface="MS Reference Sans Serif" panose="020B0604030504040204" pitchFamily="34" charset="0"/>
              <a:ea typeface="Yu Gothic UI Light" panose="020B0300000000000000" pitchFamily="34" charset="-128"/>
            </a:endParaRPr>
          </a:p>
        </p:txBody>
      </p:sp>
      <p:pic>
        <p:nvPicPr>
          <p:cNvPr id="4098" name="Picture 2" descr="What is Walking Pneumonia? | Holland Hospital">
            <a:extLst>
              <a:ext uri="{FF2B5EF4-FFF2-40B4-BE49-F238E27FC236}">
                <a16:creationId xmlns:a16="http://schemas.microsoft.com/office/drawing/2014/main" id="{12DB058F-BAB5-1C8C-117F-DD9414AA5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796" y="2058859"/>
            <a:ext cx="2551559" cy="2291994"/>
          </a:xfrm>
          <a:prstGeom prst="roundRect">
            <a:avLst>
              <a:gd name="adj" fmla="val 8594"/>
            </a:avLst>
          </a:prstGeom>
          <a:solidFill>
            <a:srgbClr val="FFFFFF">
              <a:shade val="85000"/>
            </a:srgbClr>
          </a:solidFill>
          <a:ln>
            <a:noFill/>
          </a:ln>
          <a:effectLst/>
        </p:spPr>
      </p:pic>
      <p:pic>
        <p:nvPicPr>
          <p:cNvPr id="4100" name="Picture 4" descr="pneumonia-detection · GitHub Topics · GitHub">
            <a:extLst>
              <a:ext uri="{FF2B5EF4-FFF2-40B4-BE49-F238E27FC236}">
                <a16:creationId xmlns:a16="http://schemas.microsoft.com/office/drawing/2014/main" id="{5171ECD2-92EC-8C3D-25FB-CFF6FD5B3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766" y="2085493"/>
            <a:ext cx="2478044" cy="2291994"/>
          </a:xfrm>
          <a:prstGeom prst="roundRect">
            <a:avLst>
              <a:gd name="adj" fmla="val 8594"/>
            </a:avLst>
          </a:prstGeom>
          <a:solidFill>
            <a:srgbClr val="FFFFFF">
              <a:shade val="85000"/>
            </a:srgbClr>
          </a:solidFill>
          <a:ln>
            <a:noFill/>
          </a:ln>
          <a:effectLst/>
        </p:spPr>
      </p:pic>
      <p:sp>
        <p:nvSpPr>
          <p:cNvPr id="5" name="Rectangle: Rounded Corners 4">
            <a:extLst>
              <a:ext uri="{FF2B5EF4-FFF2-40B4-BE49-F238E27FC236}">
                <a16:creationId xmlns:a16="http://schemas.microsoft.com/office/drawing/2014/main" id="{FC255F04-F1F8-3F4B-1075-7D607AE858A1}"/>
              </a:ext>
            </a:extLst>
          </p:cNvPr>
          <p:cNvSpPr/>
          <p:nvPr/>
        </p:nvSpPr>
        <p:spPr>
          <a:xfrm>
            <a:off x="886096" y="1658300"/>
            <a:ext cx="3524961" cy="4369640"/>
          </a:xfrm>
          <a:prstGeom prst="roundRect">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just"/>
            <a:r>
              <a:rPr lang="en-US" sz="1600" dirty="0">
                <a:latin typeface="Yu Gothic UI Light" panose="020B0300000000000000" pitchFamily="34" charset="-128"/>
                <a:ea typeface="Yu Gothic UI Light" panose="020B0300000000000000" pitchFamily="34" charset="-128"/>
              </a:rPr>
              <a:t>Radiologists visually inspect chest X-rays to detect pneumonia, but this can be subjective and prone to errors.</a:t>
            </a:r>
            <a:endParaRPr lang="en-IN" sz="1600" dirty="0">
              <a:latin typeface="Yu Gothic UI Light" panose="020B0300000000000000" pitchFamily="34" charset="-128"/>
              <a:ea typeface="Yu Gothic UI Light" panose="020B0300000000000000" pitchFamily="34" charset="-128"/>
            </a:endParaRPr>
          </a:p>
        </p:txBody>
      </p:sp>
      <p:sp>
        <p:nvSpPr>
          <p:cNvPr id="6" name="Rectangle: Rounded Corners 5">
            <a:extLst>
              <a:ext uri="{FF2B5EF4-FFF2-40B4-BE49-F238E27FC236}">
                <a16:creationId xmlns:a16="http://schemas.microsoft.com/office/drawing/2014/main" id="{5FBC9556-87CE-4CBD-64C0-D27EBA35DE3C}"/>
              </a:ext>
            </a:extLst>
          </p:cNvPr>
          <p:cNvSpPr/>
          <p:nvPr/>
        </p:nvSpPr>
        <p:spPr>
          <a:xfrm>
            <a:off x="7208142" y="1755956"/>
            <a:ext cx="3524960" cy="4174328"/>
          </a:xfrm>
          <a:prstGeom prst="roundRect">
            <a:avLst/>
          </a:prstGeom>
          <a:no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just"/>
            <a:r>
              <a:rPr lang="en-US" sz="1600" dirty="0">
                <a:latin typeface="Yu Gothic UI Light" panose="020B0300000000000000" pitchFamily="34" charset="-128"/>
                <a:ea typeface="Yu Gothic UI Light" panose="020B0300000000000000" pitchFamily="34" charset="-128"/>
              </a:rPr>
              <a:t>Chest X-rays are evaluated by deep learning-based approaches to detect signs of pneumonia with high accuracy. </a:t>
            </a:r>
            <a:endParaRPr lang="en-IN" sz="1600" dirty="0">
              <a:latin typeface="Yu Gothic UI Light" panose="020B0300000000000000" pitchFamily="34" charset="-128"/>
              <a:ea typeface="Yu Gothic UI Light" panose="020B0300000000000000" pitchFamily="34" charset="-128"/>
            </a:endParaRPr>
          </a:p>
        </p:txBody>
      </p:sp>
      <p:sp>
        <p:nvSpPr>
          <p:cNvPr id="10" name="Rectangle: Rounded Corners 9">
            <a:extLst>
              <a:ext uri="{FF2B5EF4-FFF2-40B4-BE49-F238E27FC236}">
                <a16:creationId xmlns:a16="http://schemas.microsoft.com/office/drawing/2014/main" id="{07A04536-C6A5-9900-9613-72D96F9F2FEC}"/>
              </a:ext>
            </a:extLst>
          </p:cNvPr>
          <p:cNvSpPr/>
          <p:nvPr/>
        </p:nvSpPr>
        <p:spPr>
          <a:xfrm>
            <a:off x="1503555" y="1257545"/>
            <a:ext cx="2317637" cy="523221"/>
          </a:xfrm>
          <a:prstGeom prst="roundRect">
            <a:avLst/>
          </a:prstGeom>
          <a:solidFill>
            <a:schemeClr val="bg1">
              <a:lumMod val="50000"/>
            </a:scheme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Tahoma" panose="020B0604030504040204" pitchFamily="34" charset="0"/>
                <a:ea typeface="Tahoma" panose="020B0604030504040204" pitchFamily="34" charset="0"/>
                <a:cs typeface="Tahoma" panose="020B0604030504040204" pitchFamily="34" charset="0"/>
              </a:rPr>
              <a:t>Traditional Method</a:t>
            </a:r>
            <a:endParaRPr lang="en-IN" sz="1600" b="1"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Rounded Corners 10">
            <a:extLst>
              <a:ext uri="{FF2B5EF4-FFF2-40B4-BE49-F238E27FC236}">
                <a16:creationId xmlns:a16="http://schemas.microsoft.com/office/drawing/2014/main" id="{D8CD37F1-B1FF-3891-D16D-C4DD1A4AF9E2}"/>
              </a:ext>
            </a:extLst>
          </p:cNvPr>
          <p:cNvSpPr/>
          <p:nvPr/>
        </p:nvSpPr>
        <p:spPr>
          <a:xfrm>
            <a:off x="7824970" y="1309828"/>
            <a:ext cx="2317637" cy="523221"/>
          </a:xfrm>
          <a:prstGeom prst="roundRect">
            <a:avLst/>
          </a:prstGeom>
          <a:solidFill>
            <a:schemeClr val="bg1">
              <a:lumMod val="50000"/>
            </a:schemeClr>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latin typeface="Tahoma" panose="020B0604030504040204" pitchFamily="34" charset="0"/>
                <a:ea typeface="Tahoma" panose="020B0604030504040204" pitchFamily="34" charset="0"/>
                <a:cs typeface="Tahoma" panose="020B0604030504040204" pitchFamily="34" charset="0"/>
              </a:rPr>
              <a:t>Deep Learning</a:t>
            </a:r>
            <a:endParaRPr lang="en-IN" sz="1600" b="1" dirty="0">
              <a:latin typeface="Tahoma" panose="020B0604030504040204" pitchFamily="34" charset="0"/>
              <a:ea typeface="Tahoma" panose="020B0604030504040204" pitchFamily="34" charset="0"/>
              <a:cs typeface="Tahoma" panose="020B0604030504040204" pitchFamily="34" charset="0"/>
            </a:endParaRPr>
          </a:p>
        </p:txBody>
      </p:sp>
      <p:cxnSp>
        <p:nvCxnSpPr>
          <p:cNvPr id="14" name="Straight Connector 13">
            <a:extLst>
              <a:ext uri="{FF2B5EF4-FFF2-40B4-BE49-F238E27FC236}">
                <a16:creationId xmlns:a16="http://schemas.microsoft.com/office/drawing/2014/main" id="{D990FD6A-4CEA-DEF2-77E7-4FED0C6A0D9A}"/>
              </a:ext>
            </a:extLst>
          </p:cNvPr>
          <p:cNvCxnSpPr>
            <a:cxnSpLocks/>
          </p:cNvCxnSpPr>
          <p:nvPr/>
        </p:nvCxnSpPr>
        <p:spPr>
          <a:xfrm>
            <a:off x="5698250" y="1833049"/>
            <a:ext cx="0" cy="4372442"/>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3549044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6835B-C3E9-A4F7-4FCC-1E155460F65E}"/>
              </a:ext>
            </a:extLst>
          </p:cNvPr>
          <p:cNvSpPr txBox="1"/>
          <p:nvPr/>
        </p:nvSpPr>
        <p:spPr>
          <a:xfrm>
            <a:off x="905070" y="686664"/>
            <a:ext cx="11354991" cy="523220"/>
          </a:xfrm>
          <a:prstGeom prst="rect">
            <a:avLst/>
          </a:prstGeom>
          <a:noFill/>
          <a:ln>
            <a:noFill/>
          </a:ln>
        </p:spPr>
        <p:txBody>
          <a:bodyPr wrap="square" rtlCol="0">
            <a:spAutoFit/>
          </a:bodyPr>
          <a:lstStyle/>
          <a:p>
            <a:r>
              <a:rPr lang="en-US" sz="2800" b="1" dirty="0">
                <a:solidFill>
                  <a:schemeClr val="bg1"/>
                </a:solidFill>
                <a:latin typeface="MS Reference Sans Serif" panose="020B0604030504040204" pitchFamily="34" charset="0"/>
              </a:rPr>
              <a:t>  Normal X-ray                VS        Pneumonia Infected X-ray  </a:t>
            </a:r>
            <a:endParaRPr lang="en-IN" sz="2800" b="1" dirty="0">
              <a:solidFill>
                <a:schemeClr val="bg1"/>
              </a:solidFill>
              <a:latin typeface="MS Reference Sans Serif" panose="020B0604030504040204" pitchFamily="34" charset="0"/>
            </a:endParaRPr>
          </a:p>
        </p:txBody>
      </p:sp>
      <p:cxnSp>
        <p:nvCxnSpPr>
          <p:cNvPr id="14" name="Straight Connector 13">
            <a:extLst>
              <a:ext uri="{FF2B5EF4-FFF2-40B4-BE49-F238E27FC236}">
                <a16:creationId xmlns:a16="http://schemas.microsoft.com/office/drawing/2014/main" id="{D990FD6A-4CEA-DEF2-77E7-4FED0C6A0D9A}"/>
              </a:ext>
            </a:extLst>
          </p:cNvPr>
          <p:cNvCxnSpPr>
            <a:cxnSpLocks/>
          </p:cNvCxnSpPr>
          <p:nvPr/>
        </p:nvCxnSpPr>
        <p:spPr>
          <a:xfrm>
            <a:off x="5982335" y="1833049"/>
            <a:ext cx="0" cy="4372442"/>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grpSp>
        <p:nvGrpSpPr>
          <p:cNvPr id="3" name="Group 2">
            <a:extLst>
              <a:ext uri="{FF2B5EF4-FFF2-40B4-BE49-F238E27FC236}">
                <a16:creationId xmlns:a16="http://schemas.microsoft.com/office/drawing/2014/main" id="{3A9FBCBE-A3EA-764E-559D-0583A78C34EE}"/>
              </a:ext>
            </a:extLst>
          </p:cNvPr>
          <p:cNvGrpSpPr/>
          <p:nvPr/>
        </p:nvGrpSpPr>
        <p:grpSpPr>
          <a:xfrm>
            <a:off x="994659" y="1833049"/>
            <a:ext cx="3275492" cy="4076677"/>
            <a:chOff x="763839" y="1560643"/>
            <a:chExt cx="3680534" cy="4978269"/>
          </a:xfrm>
        </p:grpSpPr>
        <p:sp>
          <p:nvSpPr>
            <p:cNvPr id="5" name="Rectangle: Rounded Corners 4">
              <a:extLst>
                <a:ext uri="{FF2B5EF4-FFF2-40B4-BE49-F238E27FC236}">
                  <a16:creationId xmlns:a16="http://schemas.microsoft.com/office/drawing/2014/main" id="{FC255F04-F1F8-3F4B-1075-7D607AE858A1}"/>
                </a:ext>
              </a:extLst>
            </p:cNvPr>
            <p:cNvSpPr/>
            <p:nvPr/>
          </p:nvSpPr>
          <p:spPr>
            <a:xfrm>
              <a:off x="763839" y="1560643"/>
              <a:ext cx="3680534" cy="4978269"/>
            </a:xfrm>
            <a:prstGeom prst="roundRect">
              <a:avLst/>
            </a:prstGeom>
            <a:solidFill>
              <a:schemeClr val="bg1"/>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just"/>
              <a:endParaRPr lang="en-IN" sz="1600" dirty="0">
                <a:latin typeface="Sitka Display" panose="02000505000000020004" pitchFamily="2" charset="0"/>
              </a:endParaRPr>
            </a:p>
          </p:txBody>
        </p:sp>
        <p:pic>
          <p:nvPicPr>
            <p:cNvPr id="4" name="Picture 3">
              <a:extLst>
                <a:ext uri="{FF2B5EF4-FFF2-40B4-BE49-F238E27FC236}">
                  <a16:creationId xmlns:a16="http://schemas.microsoft.com/office/drawing/2014/main" id="{CCFB9A33-E620-BBA1-EA32-F2A5CCD7C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70" y="1744824"/>
              <a:ext cx="3396342" cy="46186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6" name="Rectangle: Rounded Corners 5">
            <a:extLst>
              <a:ext uri="{FF2B5EF4-FFF2-40B4-BE49-F238E27FC236}">
                <a16:creationId xmlns:a16="http://schemas.microsoft.com/office/drawing/2014/main" id="{5FBC9556-87CE-4CBD-64C0-D27EBA35DE3C}"/>
              </a:ext>
            </a:extLst>
          </p:cNvPr>
          <p:cNvSpPr/>
          <p:nvPr/>
        </p:nvSpPr>
        <p:spPr>
          <a:xfrm>
            <a:off x="7703399" y="1833049"/>
            <a:ext cx="3275489" cy="4076676"/>
          </a:xfrm>
          <a:prstGeom prst="roundRect">
            <a:avLst/>
          </a:prstGeom>
          <a:solidFill>
            <a:schemeClr val="bg1"/>
          </a:solidFill>
          <a:ln>
            <a:solidFill>
              <a:schemeClr val="bg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just"/>
            <a:endParaRPr lang="en-IN" sz="1600" dirty="0">
              <a:latin typeface="Sitka Display" panose="02000505000000020004" pitchFamily="2" charset="0"/>
            </a:endParaRPr>
          </a:p>
        </p:txBody>
      </p:sp>
      <p:pic>
        <p:nvPicPr>
          <p:cNvPr id="10" name="Picture 9">
            <a:extLst>
              <a:ext uri="{FF2B5EF4-FFF2-40B4-BE49-F238E27FC236}">
                <a16:creationId xmlns:a16="http://schemas.microsoft.com/office/drawing/2014/main" id="{41887D0A-1D8A-FE1E-FA6A-6E66D9E66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8516" y="1968338"/>
            <a:ext cx="2925253" cy="37821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7242509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Deep Learning and How Does It Work? | Built In">
            <a:extLst>
              <a:ext uri="{FF2B5EF4-FFF2-40B4-BE49-F238E27FC236}">
                <a16:creationId xmlns:a16="http://schemas.microsoft.com/office/drawing/2014/main" id="{083078CA-C0B8-06FB-F7FD-E5D4206D43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0000"/>
                    </a14:imgEffect>
                    <a14:imgEffect>
                      <a14:brightnessContrast bright="-54000" contrast="30000"/>
                    </a14:imgEffect>
                  </a14:imgLayer>
                </a14:imgProps>
              </a:ext>
              <a:ext uri="{28A0092B-C50C-407E-A947-70E740481C1C}">
                <a14:useLocalDpi xmlns:a14="http://schemas.microsoft.com/office/drawing/2010/main" val="0"/>
              </a:ext>
            </a:extLst>
          </a:blip>
          <a:srcRect/>
          <a:stretch>
            <a:fillRect/>
          </a:stretch>
        </p:blipFill>
        <p:spPr bwMode="auto">
          <a:xfrm>
            <a:off x="0" y="887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A5C8CD-969D-0531-4132-DF3753228EB9}"/>
              </a:ext>
            </a:extLst>
          </p:cNvPr>
          <p:cNvSpPr txBox="1"/>
          <p:nvPr/>
        </p:nvSpPr>
        <p:spPr>
          <a:xfrm>
            <a:off x="329629" y="1801257"/>
            <a:ext cx="11532741" cy="4816703"/>
          </a:xfrm>
          <a:prstGeom prst="rect">
            <a:avLst/>
          </a:prstGeom>
          <a:noFill/>
          <a:ln>
            <a:noFill/>
          </a:ln>
          <a:effectLst/>
        </p:spPr>
        <p:txBody>
          <a:bodyPr wrap="square" rtlCol="0">
            <a:spAutoFit/>
          </a:bodyPr>
          <a:lstStyle/>
          <a:p>
            <a:pPr marL="285750" indent="-285750" algn="just">
              <a:lnSpc>
                <a:spcPct val="150000"/>
              </a:lnSpc>
              <a:buFont typeface="Wingdings" panose="05000000000000000000" pitchFamily="2" charset="2"/>
              <a:buChar char="§"/>
            </a:pPr>
            <a:r>
              <a:rPr lang="en-US" sz="1600" b="0" i="0" dirty="0">
                <a:solidFill>
                  <a:schemeClr val="bg1"/>
                </a:solidFill>
                <a:effectLst/>
                <a:latin typeface="Yu Gothic UI Light" panose="020B0300000000000000" pitchFamily="34" charset="-128"/>
                <a:ea typeface="Yu Gothic UI Light" panose="020B0300000000000000" pitchFamily="34" charset="-128"/>
              </a:rPr>
              <a:t>Deep learning is a method in artificial intelligence (AI) that teaches computers to process data in a way that is inspired by the human brain. Deep learning models can recognize complex patterns in pictures, text, sounds, and other data to produce accurate insights and predictions. You can use deep learning methods to automate tasks that typically require human intelligence, such as describing images or transcribing a sound file into text. </a:t>
            </a:r>
          </a:p>
          <a:p>
            <a:pPr>
              <a:lnSpc>
                <a:spcPct val="150000"/>
              </a:lnSpc>
            </a:pPr>
            <a:endParaRPr lang="en-US" dirty="0">
              <a:solidFill>
                <a:schemeClr val="bg1"/>
              </a:solidFill>
              <a:latin typeface="Yu Gothic UI Light" panose="020B0300000000000000" pitchFamily="34" charset="-128"/>
              <a:ea typeface="Yu Gothic UI Light" panose="020B0300000000000000" pitchFamily="34" charset="-128"/>
            </a:endParaRPr>
          </a:p>
          <a:p>
            <a:endParaRPr lang="en-US" dirty="0">
              <a:solidFill>
                <a:schemeClr val="bg1"/>
              </a:solidFill>
              <a:latin typeface="Yu Gothic UI Light" panose="020B0300000000000000" pitchFamily="34" charset="-128"/>
              <a:ea typeface="Yu Gothic UI Light" panose="020B0300000000000000" pitchFamily="34" charset="-128"/>
            </a:endParaRPr>
          </a:p>
          <a:p>
            <a:r>
              <a:rPr lang="en-US" sz="2800" dirty="0">
                <a:solidFill>
                  <a:schemeClr val="bg1"/>
                </a:solidFill>
                <a:latin typeface="Yu Gothic UI Light" panose="020B0300000000000000" pitchFamily="34" charset="-128"/>
                <a:ea typeface="Yu Gothic UI Light" panose="020B0300000000000000" pitchFamily="34" charset="-128"/>
              </a:rPr>
              <a:t>  </a:t>
            </a:r>
            <a:r>
              <a:rPr lang="en-US" sz="2400" dirty="0">
                <a:solidFill>
                  <a:schemeClr val="bg1"/>
                </a:solidFill>
                <a:latin typeface="Yu Gothic UI Light" panose="020B0300000000000000" pitchFamily="34" charset="-128"/>
                <a:ea typeface="Yu Gothic UI Light" panose="020B0300000000000000" pitchFamily="34" charset="-128"/>
              </a:rPr>
              <a:t>Advantage of deep learning in medical imaging analysis:</a:t>
            </a:r>
          </a:p>
          <a:p>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lnSpc>
                <a:spcPct val="150000"/>
              </a:lnSpc>
              <a:buFont typeface="Wingdings" panose="05000000000000000000" pitchFamily="2" charset="2"/>
              <a:buChar char="§"/>
            </a:pPr>
            <a:r>
              <a:rPr lang="en-US" sz="1600" dirty="0">
                <a:solidFill>
                  <a:schemeClr val="bg1"/>
                </a:solidFill>
                <a:latin typeface="Yu Gothic UI Light" panose="020B0300000000000000" pitchFamily="34" charset="-128"/>
                <a:ea typeface="Yu Gothic UI Light" panose="020B0300000000000000" pitchFamily="34" charset="-128"/>
              </a:rPr>
              <a:t>Deep learning algorithms can process large amounts of medical imaging data quickly and accurately, enabling faster and more reliable diagnosis of diseases like cancer and pneumonia.</a:t>
            </a:r>
          </a:p>
          <a:p>
            <a:pPr marL="285750" indent="-285750">
              <a:buFont typeface="Wingdings" panose="05000000000000000000" pitchFamily="2" charset="2"/>
              <a:buChar char="§"/>
            </a:pPr>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buFont typeface="Wingdings" panose="05000000000000000000" pitchFamily="2" charset="2"/>
              <a:buChar char="§"/>
            </a:pPr>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buFont typeface="Wingdings" panose="05000000000000000000" pitchFamily="2" charset="2"/>
              <a:buChar char="§"/>
            </a:pPr>
            <a:endParaRPr lang="en-US" dirty="0">
              <a:solidFill>
                <a:schemeClr val="bg1"/>
              </a:solidFill>
              <a:latin typeface="Yu Gothic UI Light" panose="020B0300000000000000" pitchFamily="34" charset="-128"/>
              <a:ea typeface="Yu Gothic UI Light" panose="020B0300000000000000" pitchFamily="34" charset="-128"/>
            </a:endParaRPr>
          </a:p>
          <a:p>
            <a:endParaRPr lang="en-IN" dirty="0">
              <a:solidFill>
                <a:schemeClr val="bg1"/>
              </a:solidFill>
              <a:latin typeface="Yu Gothic UI Light" panose="020B0300000000000000" pitchFamily="34" charset="-128"/>
              <a:ea typeface="Yu Gothic UI Light" panose="020B0300000000000000" pitchFamily="34" charset="-128"/>
            </a:endParaRPr>
          </a:p>
        </p:txBody>
      </p:sp>
      <p:sp>
        <p:nvSpPr>
          <p:cNvPr id="2" name="TextBox 1">
            <a:extLst>
              <a:ext uri="{FF2B5EF4-FFF2-40B4-BE49-F238E27FC236}">
                <a16:creationId xmlns:a16="http://schemas.microsoft.com/office/drawing/2014/main" id="{7E901BE5-3511-5323-19C3-7AE4C405F5FA}"/>
              </a:ext>
            </a:extLst>
          </p:cNvPr>
          <p:cNvSpPr txBox="1"/>
          <p:nvPr/>
        </p:nvSpPr>
        <p:spPr>
          <a:xfrm>
            <a:off x="3778927" y="844453"/>
            <a:ext cx="4634143" cy="523220"/>
          </a:xfrm>
          <a:prstGeom prst="rect">
            <a:avLst/>
          </a:prstGeom>
          <a:noFill/>
        </p:spPr>
        <p:txBody>
          <a:bodyPr wrap="square" rtlCol="0">
            <a:spAutoFit/>
          </a:bodyPr>
          <a:lstStyle/>
          <a:p>
            <a:pPr algn="ctr"/>
            <a:r>
              <a:rPr lang="en-US" sz="2800" dirty="0">
                <a:solidFill>
                  <a:schemeClr val="bg1"/>
                </a:solidFill>
                <a:latin typeface="MS Reference Sans Serif" panose="020B0604030504040204" pitchFamily="34" charset="0"/>
                <a:ea typeface="Yu Gothic UI Light" panose="020B0300000000000000" pitchFamily="34" charset="-128"/>
              </a:rPr>
              <a:t>What is Deep Learning ?</a:t>
            </a:r>
            <a:endParaRPr lang="en-IN" sz="2800" dirty="0">
              <a:solidFill>
                <a:schemeClr val="bg1"/>
              </a:solidFill>
              <a:latin typeface="MS Reference Sans Serif" panose="020B0604030504040204" pitchFamily="34" charset="0"/>
              <a:ea typeface="Yu Gothic UI Light" panose="020B0300000000000000" pitchFamily="34" charset="-128"/>
            </a:endParaRPr>
          </a:p>
        </p:txBody>
      </p:sp>
    </p:spTree>
    <p:extLst>
      <p:ext uri="{BB962C8B-B14F-4D97-AF65-F5344CB8AC3E}">
        <p14:creationId xmlns:p14="http://schemas.microsoft.com/office/powerpoint/2010/main" val="335549188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C7A43-D204-7F94-B4D1-8947D775A7EA}"/>
              </a:ext>
            </a:extLst>
          </p:cNvPr>
          <p:cNvSpPr txBox="1"/>
          <p:nvPr/>
        </p:nvSpPr>
        <p:spPr>
          <a:xfrm>
            <a:off x="1156996" y="3044279"/>
            <a:ext cx="3697105" cy="769441"/>
          </a:xfrm>
          <a:prstGeom prst="rect">
            <a:avLst/>
          </a:prstGeom>
          <a:noFill/>
        </p:spPr>
        <p:txBody>
          <a:bodyPr wrap="square" rtlCol="0">
            <a:spAutoFit/>
          </a:bodyPr>
          <a:lstStyle/>
          <a:p>
            <a:r>
              <a:rPr lang="en-US" sz="4400" dirty="0">
                <a:solidFill>
                  <a:schemeClr val="bg1"/>
                </a:solidFill>
                <a:latin typeface="Arial Rounded MT Bold" panose="020F0704030504030204" pitchFamily="34" charset="0"/>
              </a:rPr>
              <a:t>Methodology </a:t>
            </a:r>
          </a:p>
        </p:txBody>
      </p:sp>
      <p:graphicFrame>
        <p:nvGraphicFramePr>
          <p:cNvPr id="14" name="Diagram 13">
            <a:extLst>
              <a:ext uri="{FF2B5EF4-FFF2-40B4-BE49-F238E27FC236}">
                <a16:creationId xmlns:a16="http://schemas.microsoft.com/office/drawing/2014/main" id="{B5EF3DA4-A588-5BEA-EF48-DD0516CEE7FC}"/>
              </a:ext>
            </a:extLst>
          </p:cNvPr>
          <p:cNvGraphicFramePr/>
          <p:nvPr>
            <p:extLst>
              <p:ext uri="{D42A27DB-BD31-4B8C-83A1-F6EECF244321}">
                <p14:modId xmlns:p14="http://schemas.microsoft.com/office/powerpoint/2010/main" val="2622771263"/>
              </p:ext>
            </p:extLst>
          </p:nvPr>
        </p:nvGraphicFramePr>
        <p:xfrm>
          <a:off x="6241774" y="1339547"/>
          <a:ext cx="4637721" cy="4501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4619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BC516-7CE7-E936-E634-DCF5548A782E}"/>
              </a:ext>
            </a:extLst>
          </p:cNvPr>
          <p:cNvSpPr txBox="1"/>
          <p:nvPr/>
        </p:nvSpPr>
        <p:spPr>
          <a:xfrm>
            <a:off x="343809" y="3116063"/>
            <a:ext cx="10901779" cy="2862322"/>
          </a:xfrm>
          <a:prstGeom prst="rect">
            <a:avLst/>
          </a:prstGeom>
          <a:noFill/>
        </p:spPr>
        <p:txBody>
          <a:bodyPr wrap="square" rtlCol="0">
            <a:spAutoFit/>
          </a:bodyPr>
          <a:lstStyle/>
          <a:p>
            <a:r>
              <a:rPr lang="en-US" sz="2400" dirty="0">
                <a:solidFill>
                  <a:schemeClr val="bg1"/>
                </a:solidFill>
                <a:latin typeface="Yu Gothic UI Light" panose="020B0300000000000000" pitchFamily="34" charset="-128"/>
                <a:ea typeface="Yu Gothic UI Light" panose="020B0300000000000000" pitchFamily="34" charset="-128"/>
              </a:rPr>
              <a:t>Importance of high-quality data for training the deep learning model:</a:t>
            </a:r>
          </a:p>
          <a:p>
            <a:endParaRPr lang="en-US" dirty="0">
              <a:solidFill>
                <a:schemeClr val="bg1"/>
              </a:solidFill>
              <a:latin typeface="Yu Gothic UI Light" panose="020B0300000000000000" pitchFamily="34" charset="-128"/>
              <a:ea typeface="Yu Gothic UI Light" panose="020B0300000000000000" pitchFamily="34" charset="-128"/>
            </a:endParaRPr>
          </a:p>
          <a:p>
            <a:r>
              <a:rPr lang="en-US" sz="1600" dirty="0">
                <a:solidFill>
                  <a:schemeClr val="bg1"/>
                </a:solidFill>
                <a:latin typeface="Yu Gothic UI Light" panose="020B0300000000000000" pitchFamily="34" charset="-128"/>
                <a:ea typeface="Yu Gothic UI Light" panose="020B0300000000000000" pitchFamily="34" charset="-128"/>
              </a:rPr>
              <a:t>The accuracy of the deep learning model depends on the quality and quantity of the data used to train it. High-quality data that is representative of the population being diagnosed is essential for achieving high accuracy.</a:t>
            </a:r>
          </a:p>
          <a:p>
            <a:endParaRPr lang="en-US" sz="1600" b="1" dirty="0">
              <a:solidFill>
                <a:schemeClr val="bg1"/>
              </a:solidFill>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endParaRPr lang="en-US" dirty="0">
              <a:solidFill>
                <a:schemeClr val="bg1"/>
              </a:solidFill>
              <a:latin typeface="Yu Gothic UI Light" panose="020B0300000000000000" pitchFamily="34" charset="-128"/>
              <a:ea typeface="Yu Gothic UI Light" panose="020B0300000000000000" pitchFamily="34" charset="-128"/>
            </a:endParaRPr>
          </a:p>
          <a:p>
            <a:r>
              <a:rPr lang="en-US" sz="2400">
                <a:solidFill>
                  <a:schemeClr val="bg1"/>
                </a:solidFill>
                <a:latin typeface="Yu Gothic UI Light" panose="020B0300000000000000" pitchFamily="34" charset="-128"/>
                <a:ea typeface="Yu Gothic UI Light" panose="020B0300000000000000" pitchFamily="34" charset="-128"/>
              </a:rPr>
              <a:t>Preprocessing: </a:t>
            </a:r>
            <a:endParaRPr lang="en-US" sz="2400" dirty="0">
              <a:solidFill>
                <a:schemeClr val="bg1"/>
              </a:solidFill>
              <a:latin typeface="Yu Gothic UI Light" panose="020B0300000000000000" pitchFamily="34" charset="-128"/>
              <a:ea typeface="Yu Gothic UI Light" panose="020B0300000000000000" pitchFamily="34" charset="-128"/>
            </a:endParaRPr>
          </a:p>
          <a:p>
            <a:endParaRPr lang="en-US" sz="1600" dirty="0">
              <a:solidFill>
                <a:schemeClr val="bg1"/>
              </a:solidFill>
              <a:latin typeface="Yu Gothic UI Light" panose="020B0300000000000000" pitchFamily="34" charset="-128"/>
              <a:ea typeface="Yu Gothic UI Light" panose="020B0300000000000000" pitchFamily="34" charset="-128"/>
            </a:endParaRPr>
          </a:p>
          <a:p>
            <a:r>
              <a:rPr lang="en-US" sz="1600" dirty="0">
                <a:solidFill>
                  <a:schemeClr val="bg1"/>
                </a:solidFill>
                <a:latin typeface="Yu Gothic UI Light" panose="020B0300000000000000" pitchFamily="34" charset="-128"/>
                <a:ea typeface="Yu Gothic UI Light" panose="020B0300000000000000" pitchFamily="34" charset="-128"/>
              </a:rPr>
              <a:t>Preprocessing steps such as image normalization and augmentation can help improve the quality of the data and increase the accuracy of the deep learning model.</a:t>
            </a:r>
          </a:p>
        </p:txBody>
      </p:sp>
      <p:sp>
        <p:nvSpPr>
          <p:cNvPr id="3" name="TextBox 2">
            <a:extLst>
              <a:ext uri="{FF2B5EF4-FFF2-40B4-BE49-F238E27FC236}">
                <a16:creationId xmlns:a16="http://schemas.microsoft.com/office/drawing/2014/main" id="{7663B421-BDF6-CEE9-F897-A4FC154D9315}"/>
              </a:ext>
            </a:extLst>
          </p:cNvPr>
          <p:cNvSpPr txBox="1"/>
          <p:nvPr/>
        </p:nvSpPr>
        <p:spPr>
          <a:xfrm>
            <a:off x="343809" y="514905"/>
            <a:ext cx="11854649" cy="2369880"/>
          </a:xfrm>
          <a:prstGeom prst="rect">
            <a:avLst/>
          </a:prstGeom>
          <a:noFill/>
        </p:spPr>
        <p:txBody>
          <a:bodyPr wrap="square" rtlCol="0">
            <a:spAutoFit/>
          </a:bodyPr>
          <a:lstStyle/>
          <a:p>
            <a:r>
              <a:rPr lang="en-US" sz="2800" dirty="0">
                <a:solidFill>
                  <a:schemeClr val="bg1"/>
                </a:solidFill>
                <a:latin typeface="MS Reference Sans Serif" panose="020B0604030504040204" pitchFamily="34" charset="0"/>
                <a:ea typeface="Yu Gothic UI Light" panose="020B0300000000000000" pitchFamily="34" charset="-128"/>
              </a:rPr>
              <a:t>Data Collection and Preprocessing :</a:t>
            </a:r>
          </a:p>
          <a:p>
            <a:endParaRPr lang="en-IN" sz="2800" dirty="0">
              <a:solidFill>
                <a:schemeClr val="bg1"/>
              </a:solidFill>
              <a:latin typeface="Yu Gothic UI Light" panose="020B0300000000000000" pitchFamily="34" charset="-128"/>
              <a:ea typeface="Yu Gothic UI Light" panose="020B0300000000000000" pitchFamily="34" charset="-128"/>
            </a:endParaRPr>
          </a:p>
          <a:p>
            <a:r>
              <a:rPr lang="en-US" sz="2000" dirty="0">
                <a:solidFill>
                  <a:schemeClr val="bg1"/>
                </a:solidFill>
                <a:latin typeface="Yu Gothic UI Light" panose="020B0300000000000000" pitchFamily="34" charset="-128"/>
                <a:ea typeface="Yu Gothic UI Light" panose="020B0300000000000000" pitchFamily="34" charset="-128"/>
              </a:rPr>
              <a:t>Data</a:t>
            </a:r>
            <a:r>
              <a:rPr lang="en-US" sz="2000" b="1" dirty="0">
                <a:solidFill>
                  <a:schemeClr val="bg1"/>
                </a:solidFill>
                <a:latin typeface="Yu Gothic UI Light" panose="020B0300000000000000" pitchFamily="34" charset="-128"/>
                <a:ea typeface="Yu Gothic UI Light" panose="020B0300000000000000" pitchFamily="34" charset="-128"/>
              </a:rPr>
              <a:t> </a:t>
            </a:r>
            <a:r>
              <a:rPr lang="en-US" sz="2000" dirty="0">
                <a:solidFill>
                  <a:schemeClr val="bg1"/>
                </a:solidFill>
                <a:latin typeface="Yu Gothic UI Light" panose="020B0300000000000000" pitchFamily="34" charset="-128"/>
                <a:ea typeface="Yu Gothic UI Light" panose="020B0300000000000000" pitchFamily="34" charset="-128"/>
              </a:rPr>
              <a:t>source</a:t>
            </a:r>
            <a:r>
              <a:rPr lang="en-US" sz="2000" b="1" dirty="0">
                <a:solidFill>
                  <a:schemeClr val="bg1"/>
                </a:solidFill>
                <a:latin typeface="Yu Gothic UI Light" panose="020B0300000000000000" pitchFamily="34" charset="-128"/>
                <a:ea typeface="Yu Gothic UI Light" panose="020B0300000000000000" pitchFamily="34" charset="-128"/>
              </a:rPr>
              <a:t> : </a:t>
            </a:r>
          </a:p>
          <a:p>
            <a:endParaRPr lang="en-US" dirty="0">
              <a:solidFill>
                <a:schemeClr val="bg1"/>
              </a:solidFill>
              <a:latin typeface="Yu Gothic UI Light" panose="020B0300000000000000" pitchFamily="34" charset="-128"/>
              <a:ea typeface="Yu Gothic UI Light" panose="020B0300000000000000" pitchFamily="34" charset="-128"/>
            </a:endParaRPr>
          </a:p>
          <a:p>
            <a:pPr marL="285750" indent="-285750">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	Kaggle     </a:t>
            </a:r>
          </a:p>
          <a:p>
            <a:pPr marL="285750" indent="-285750">
              <a:buFont typeface="Arial" panose="020B0604020202020204" pitchFamily="34" charset="0"/>
              <a:buChar char="•"/>
            </a:pPr>
            <a:r>
              <a:rPr lang="en-US" sz="1600" dirty="0">
                <a:solidFill>
                  <a:schemeClr val="bg1"/>
                </a:solidFill>
                <a:latin typeface="Yu Gothic UI Light" panose="020B0300000000000000" pitchFamily="34" charset="-128"/>
                <a:ea typeface="Yu Gothic UI Light" panose="020B0300000000000000" pitchFamily="34" charset="-128"/>
              </a:rPr>
              <a:t>	Link : </a:t>
            </a:r>
            <a:r>
              <a:rPr lang="en-US" sz="1600" u="sng" dirty="0">
                <a:solidFill>
                  <a:schemeClr val="bg1"/>
                </a:solidFill>
                <a:latin typeface="Yu Gothic UI Light" panose="020B0300000000000000" pitchFamily="34" charset="-128"/>
                <a:ea typeface="Yu Gothic UI Light" panose="020B0300000000000000" pitchFamily="34" charset="-128"/>
              </a:rPr>
              <a:t>https://www.kaggle.com/datasets/paultimothymooney/chest-xray-pneumonia</a:t>
            </a:r>
          </a:p>
          <a:p>
            <a:endParaRPr lang="en-US" dirty="0">
              <a:solidFill>
                <a:schemeClr val="bg1"/>
              </a:solidFill>
              <a:latin typeface="Yu Gothic UI Light" panose="020B0300000000000000" pitchFamily="34" charset="-128"/>
              <a:ea typeface="Yu Gothic UI Light" panose="020B0300000000000000" pitchFamily="34" charset="-128"/>
            </a:endParaRPr>
          </a:p>
        </p:txBody>
      </p:sp>
    </p:spTree>
    <p:extLst>
      <p:ext uri="{BB962C8B-B14F-4D97-AF65-F5344CB8AC3E}">
        <p14:creationId xmlns:p14="http://schemas.microsoft.com/office/powerpoint/2010/main" val="402164804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1903</TotalTime>
  <Words>1155</Words>
  <Application>Microsoft Office PowerPoint</Application>
  <PresentationFormat>Widescreen</PresentationFormat>
  <Paragraphs>141</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Yu Gothic UI Light</vt:lpstr>
      <vt:lpstr>Arial</vt:lpstr>
      <vt:lpstr>Arial Rounded MT Bold</vt:lpstr>
      <vt:lpstr>Bahnschrift</vt:lpstr>
      <vt:lpstr>Calibri</vt:lpstr>
      <vt:lpstr>Calibri Light</vt:lpstr>
      <vt:lpstr>MS Reference Sans Serif</vt:lpstr>
      <vt:lpstr>Rage Italic</vt:lpstr>
      <vt:lpstr>Sitka Display</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Rupesh More</dc:creator>
  <cp:lastModifiedBy>Rupesh More</cp:lastModifiedBy>
  <cp:revision>114</cp:revision>
  <dcterms:created xsi:type="dcterms:W3CDTF">2023-12-01T14:00:36Z</dcterms:created>
  <dcterms:modified xsi:type="dcterms:W3CDTF">2024-01-02T18:47:33Z</dcterms:modified>
</cp:coreProperties>
</file>